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337" r:id="rId3"/>
    <p:sldId id="264" r:id="rId4"/>
    <p:sldId id="273" r:id="rId5"/>
    <p:sldId id="349" r:id="rId6"/>
    <p:sldId id="338" r:id="rId7"/>
    <p:sldId id="330" r:id="rId8"/>
    <p:sldId id="331" r:id="rId9"/>
    <p:sldId id="344" r:id="rId10"/>
    <p:sldId id="332" r:id="rId11"/>
    <p:sldId id="334" r:id="rId12"/>
    <p:sldId id="335" r:id="rId13"/>
    <p:sldId id="336" r:id="rId14"/>
    <p:sldId id="290" r:id="rId15"/>
    <p:sldId id="289" r:id="rId16"/>
    <p:sldId id="288" r:id="rId17"/>
    <p:sldId id="287" r:id="rId18"/>
    <p:sldId id="286" r:id="rId19"/>
    <p:sldId id="310" r:id="rId20"/>
    <p:sldId id="312" r:id="rId21"/>
    <p:sldId id="323" r:id="rId22"/>
    <p:sldId id="329" r:id="rId23"/>
    <p:sldId id="327" r:id="rId24"/>
    <p:sldId id="328" r:id="rId25"/>
    <p:sldId id="303" r:id="rId26"/>
    <p:sldId id="306" r:id="rId27"/>
    <p:sldId id="318" r:id="rId28"/>
    <p:sldId id="340" r:id="rId29"/>
    <p:sldId id="342" r:id="rId30"/>
    <p:sldId id="345" r:id="rId31"/>
    <p:sldId id="341" r:id="rId32"/>
    <p:sldId id="346" r:id="rId33"/>
    <p:sldId id="355" r:id="rId34"/>
    <p:sldId id="356" r:id="rId35"/>
    <p:sldId id="357" r:id="rId36"/>
    <p:sldId id="350" r:id="rId37"/>
    <p:sldId id="351" r:id="rId38"/>
    <p:sldId id="339" r:id="rId39"/>
    <p:sldId id="352" r:id="rId40"/>
    <p:sldId id="353" r:id="rId41"/>
    <p:sldId id="354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4576" autoAdjust="0"/>
  </p:normalViewPr>
  <p:slideViewPr>
    <p:cSldViewPr>
      <p:cViewPr varScale="1">
        <p:scale>
          <a:sx n="105" d="100"/>
          <a:sy n="105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365DF3-1618-AABC-8D53-0604FE211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56EDA-6B75-898E-619D-9D1C3CB675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07330D-3B42-4977-B22A-D1BACF448E43}" type="datetimeFigureOut">
              <a:rPr lang="uk-UA"/>
              <a:pPr>
                <a:defRPr/>
              </a:pPr>
              <a:t>07.05.2026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64B4D2E-75EE-4852-D8C1-BF2983B67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AAC6FFA-CFD0-6882-E0BA-14719F0A2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7CF2E6-8F62-4C51-7A34-8D6BBF9CD7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C6688-842D-E58C-5B85-1D2B68E66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C9DA4A-E7D5-4E0E-B96B-912602E2021D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2DCEFB24-AAC3-4A7F-FF42-8A19626AF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C73CC81B-EECC-9695-5B97-57D13E5A2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D77BDD55-8CE2-90CD-F63C-4B83201BC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74D22-AB45-4416-94FA-1201CACDA8D8}" type="slidenum">
              <a:rPr lang="uk-UA" altLang="uk-UA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B29543-991C-3BF3-BD9A-8E412214F6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587CF2AC-70E0-6C63-C7B3-D8DD59FB97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2C90C9D9-D895-039A-63BB-8BC8B420B5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507FC3B-AC71-C638-1221-CD1726373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0FB3642D-4989-A4DB-2C45-39FF64308F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EFB56D55-72CA-D731-E1A1-5193CA1174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AE4A48AC-97D8-AB46-B68E-A168EC37EE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4240CBC8-EA81-9F0E-EDDC-039938F462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ABB439A8-C6A1-8EF3-9A79-C113B01341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A3CEBA82-2ABE-23DC-DBAD-9E97C5558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5C493F3-4211-4E78-F95E-200CAB6FAC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03A6B91A-2226-5D5A-16F1-DBABC543C9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9EBE7643-A3B7-7C5D-3927-D855DDF8A8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1EE62186-6CBB-10D1-28AA-D91FB4C4E0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D24AD61-6D43-68F9-4C39-6942BC867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4E583141-3FEE-9272-6B0C-FE9634467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6217AECB-D747-9606-9E25-9BF99A578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0B39-D210-4808-9F9B-4ED4D416F7F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010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17ED28-00A7-33AC-E417-8B8338314A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AD0F5B-6C2B-D437-BAAB-8CDAD4CCCD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CC3A-628B-44A5-8CFE-694FBE29324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6A24C64-9B6C-9817-0ED3-5CBCD37340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660593-36B9-0E3D-4D0C-3FCEBEAB0C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578197-996F-CA9C-AE08-D308B1792E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9B21-CB9C-415A-AF92-06DE03AA413E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D23678-3047-D82A-5854-06081F29DD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4085747-01EB-6DFF-6545-C5E25E772B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63D670-189F-C8B7-AA8B-A8DEF39F27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DAF9-2EA7-4DDC-9C05-A52C684C40C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09EE918-2579-1083-8A51-90E9B3EEE1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7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DF30C-608D-9841-7815-91450A620C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FC3C9-7FA0-6BC9-C024-87BEF929B1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12E6-A66A-426E-8B51-585D5DEF142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B0EA083-7981-1ADD-45CC-273ABA5A92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0A249E-A408-3341-D03B-F29659AE77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8B59F2-D784-AAFA-58FD-ACA656C6C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1DC7-6CDD-4A7B-A3C0-431DE304A89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CB8A3E0-8A0E-22A1-4C1F-0B38C1E5CD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00776F-A1B7-DD9F-A93C-97DD42E3F0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D79259-A5BC-2B67-A15B-B4B4FE86AB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B187-D422-4EFE-8161-CEBD9D9E4B1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7474EBA-CE7F-792C-BE67-42EBD9772C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15E3B4-5B70-ABF0-9138-7EE459D3F2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BBEF5B-5F3C-7772-341A-CDD09F81ED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5B87-25ED-4DD5-94AF-628AB16B14C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A11A463-ED28-A7D4-039D-F6FE628C7E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4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77CA60-5FF5-C7C8-DC9C-945D80CB6D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5D52662-BA51-8BF9-2830-2C8764194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55D2F-7F3D-499F-9F3E-5FEFD3B767B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C1DAB02-2470-958D-798E-7E2EF543569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A089E-B05B-512A-B74C-50B07DB4CF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2C676-BC3E-9182-CBE6-9FF80C38BE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F51F-7468-41AB-AB06-16487B99292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406EF78-81D9-2BDA-61CF-00F4697D9CF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3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379593-7720-A4F1-0C06-A05B5A8563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8415D1-CA2B-1987-D7CC-AEAE59C338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ECC5-160B-4430-81DD-5B6FF6B7B58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E46D6F9-0E06-8C91-6292-9DB87AA6A40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8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B6AFCC-E957-5451-4DE8-EAC5C3AA0C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BBD350-419E-3545-558F-E595F89F96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554E-6951-4492-8DF3-664DB1ECAC57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A167B72-B8DA-8FEF-DB92-6FA027A89E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7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0943C2-4F71-9AF5-8EA4-EF0C0B867B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1E711C-F07C-C6D5-0BA6-AB4679C145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E022-813F-4368-9420-C8174D1CDC1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3966A4C-D981-5A6A-7AB6-23CFB4F3E8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632DDC7-E512-7A0D-BBE1-FB85FD8B3D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5158EB2-AA64-B31C-D962-B5A90C50C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91282F9-F360-4262-BC77-D0DEBC1BBBB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26C0DDB-9E15-B76E-319F-98791E49E8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590C070C-1363-9484-A8AF-3F9DD3AF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DCC337A6-9F70-5F5A-CDE8-D03EADE86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A0BF2DB0-A3D2-5A60-F93A-39C1A264D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DD29494E-7D15-7CFF-27D4-E9C2FBAE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F21C3D5-39A0-D2B9-3C34-B12CE364E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D42773E2-7B27-73D1-AF2A-B6778BF5E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61C0980C-3AD2-7F9E-A89E-BE9D31A18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6201E8CE-29C7-A92A-4AFD-46A1D7AF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5748F694-B816-35E2-CA49-BE02D558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7B4CD369-F883-B7FE-9247-93E7BD45D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8127C306-DE0F-4946-A13B-5F89CE8E5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40D8A393-8026-C148-5D48-16893E05E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D168DE-802A-861B-4E3D-EA9CBAF135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9613" y="1828800"/>
            <a:ext cx="7011987" cy="2209800"/>
          </a:xfrm>
        </p:spPr>
        <p:txBody>
          <a:bodyPr/>
          <a:lstStyle/>
          <a:p>
            <a:pPr algn="ctr" eaLnBrk="1" hangingPunct="1"/>
            <a:r>
              <a:rPr lang="ru-RU" altLang="uk-UA" sz="3200" b="1" dirty="0" err="1"/>
              <a:t>Європейський</a:t>
            </a:r>
            <a:r>
              <a:rPr lang="ru-RU" altLang="uk-UA" sz="3200" b="1" dirty="0"/>
              <a:t> Союз: </a:t>
            </a:r>
            <a:r>
              <a:rPr lang="ru-RU" altLang="uk-UA" sz="3200" b="1"/>
              <a:t>цінності</a:t>
            </a:r>
            <a:r>
              <a:rPr lang="ru-RU" altLang="uk-UA" sz="3200" b="1" dirty="0"/>
              <a:t> та</a:t>
            </a:r>
            <a:br>
              <a:rPr lang="ru-RU" altLang="uk-UA" sz="3200" b="1" dirty="0"/>
            </a:br>
            <a:r>
              <a:rPr lang="ru-RU" altLang="uk-UA" sz="3200" b="1" dirty="0" err="1"/>
              <a:t>принципи</a:t>
            </a:r>
            <a:r>
              <a:rPr lang="ru-RU" altLang="uk-UA" sz="3200" b="1" dirty="0"/>
              <a:t>.</a:t>
            </a:r>
            <a:br>
              <a:rPr lang="ru-RU" altLang="uk-UA" sz="3200" b="1" dirty="0"/>
            </a:br>
            <a:r>
              <a:rPr lang="ru-RU" altLang="uk-UA" sz="3200" b="1" dirty="0"/>
              <a:t> </a:t>
            </a:r>
            <a:r>
              <a:rPr lang="ru-RU" altLang="uk-UA" sz="3200" b="1" dirty="0" err="1"/>
              <a:t>Завдання</a:t>
            </a:r>
            <a:r>
              <a:rPr lang="ru-RU" altLang="uk-UA" sz="3200" b="1" dirty="0"/>
              <a:t> та </a:t>
            </a:r>
            <a:r>
              <a:rPr lang="ru-RU" altLang="uk-UA" sz="3200" b="1" dirty="0" err="1"/>
              <a:t>повноваження</a:t>
            </a:r>
            <a:br>
              <a:rPr lang="ru-RU" altLang="uk-UA" sz="3200" b="1" dirty="0"/>
            </a:br>
            <a:r>
              <a:rPr lang="ru-RU" altLang="uk-UA" sz="3200" b="1" dirty="0" err="1"/>
              <a:t>інституцій</a:t>
            </a:r>
            <a:r>
              <a:rPr lang="ru-RU" altLang="uk-UA" sz="3200" b="1" dirty="0"/>
              <a:t> ЄС.</a:t>
            </a: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ECC55F37-E0AB-6646-F551-4BE1FDECCD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altLang="uk-UA"/>
              <a:t>Романюк Наталія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EABA0-AF62-9DD3-EECD-145C82A3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63" y="14864"/>
            <a:ext cx="3486637" cy="1343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BAE8A39-1C55-D0BD-62B5-7BBEC369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/>
              <a:t>Умови участі в Монетарному союзі: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9B3DA-F432-3060-20A0-E2401EFF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4238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800" dirty="0">
                <a:solidFill>
                  <a:prstClr val="black"/>
                </a:solidFill>
                <a:cs typeface="Arial" pitchFamily="34" charset="0"/>
              </a:rPr>
              <a:t>1. </a:t>
            </a:r>
            <a:r>
              <a:rPr lang="uk-UA" sz="2000" b="1" dirty="0"/>
              <a:t>Цінова стабільність</a:t>
            </a:r>
            <a:r>
              <a:rPr lang="en-US" sz="2000" dirty="0"/>
              <a:t>: </a:t>
            </a:r>
            <a:r>
              <a:rPr lang="uk-UA" sz="2000" dirty="0"/>
              <a:t>рівень інфляції певної країни-члена не повинен перевищувати більше, як 1,5 пункти, такий самий рівень трьох найкращих країн-членів з погляду цінової стабільності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2. </a:t>
            </a:r>
            <a:r>
              <a:rPr lang="uk-UA" sz="2000" b="1" dirty="0"/>
              <a:t>Урядові фінанси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a. </a:t>
            </a:r>
            <a:r>
              <a:rPr lang="uk-UA" sz="2000" dirty="0"/>
              <a:t>Річний бюджетний дефіцит не повинен перевищувати 3 % ВВП 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b. </a:t>
            </a:r>
            <a:r>
              <a:rPr lang="uk-UA" sz="2000" dirty="0"/>
              <a:t>Державний борг не повинен перевищувати 60 % ВВП </a:t>
            </a:r>
            <a:r>
              <a:rPr 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3</a:t>
            </a:r>
            <a:r>
              <a:rPr lang="en-US" sz="2000" b="1" dirty="0"/>
              <a:t>. </a:t>
            </a:r>
            <a:r>
              <a:rPr lang="uk-UA" sz="2000" b="1" dirty="0"/>
              <a:t>Обмінний курс</a:t>
            </a:r>
            <a:r>
              <a:rPr lang="en-US" sz="2000" dirty="0"/>
              <a:t>: </a:t>
            </a:r>
            <a:r>
              <a:rPr lang="uk-UA" sz="2000" dirty="0"/>
              <a:t>Країни-заявники не повинні девальвувати свою валюту. Крім того, країна-член повинна брати участь у механізмі обмінного курсу в рамках Європейської монетарної системи два роки поспіль перед перевіркою без значного напруження.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4. </a:t>
            </a:r>
            <a:r>
              <a:rPr lang="uk-UA" sz="2000" dirty="0"/>
              <a:t>Д</a:t>
            </a:r>
            <a:r>
              <a:rPr lang="uk-UA" sz="2000" b="1" dirty="0"/>
              <a:t>овгострокова відсоткова ставка: </a:t>
            </a:r>
            <a:r>
              <a:rPr lang="uk-UA" sz="2000" dirty="0"/>
              <a:t>вона не повинна перевищувати більше ніж на 2% відсоткові ставки у трьох найкращих країн-членів з погляду цінової стабільності.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>
            <a:extLst>
              <a:ext uri="{FF2B5EF4-FFF2-40B4-BE49-F238E27FC236}">
                <a16:creationId xmlns:a16="http://schemas.microsoft.com/office/drawing/2014/main" id="{0E376999-2918-0464-0B94-E2A8D4328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Шенгенська зона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D2B388E-ABA7-274C-C50C-264C9868CE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cs typeface="Arial" panose="020B0604020202020204" pitchFamily="34" charset="0"/>
              </a:rPr>
              <a:t>Отримала назву від Шенгенської угоди 1985 р. та Шенгенської конвенції 1990 р., які були підписані у Шенгені, Люксембург.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1995 – </a:t>
            </a:r>
            <a:r>
              <a:rPr lang="uk-UA" sz="2000" dirty="0">
                <a:cs typeface="Arial" panose="020B0604020202020204" pitchFamily="34" charset="0"/>
              </a:rPr>
              <a:t>скасування прикордонного контролю для пересування громадян у </a:t>
            </a:r>
            <a:r>
              <a:rPr lang="en-US" sz="2000" dirty="0">
                <a:cs typeface="Arial" panose="020B0604020202020204" pitchFamily="34" charset="0"/>
              </a:rPr>
              <a:t>7 </a:t>
            </a:r>
            <a:r>
              <a:rPr lang="uk-UA" sz="2000" dirty="0">
                <a:cs typeface="Arial" panose="020B0604020202020204" pitchFamily="34" charset="0"/>
              </a:rPr>
              <a:t>країнах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defRPr/>
            </a:pPr>
            <a:endParaRPr lang="uk-UA" dirty="0"/>
          </a:p>
        </p:txBody>
      </p:sp>
      <p:sp>
        <p:nvSpPr>
          <p:cNvPr id="14340" name="Объект 5">
            <a:extLst>
              <a:ext uri="{FF2B5EF4-FFF2-40B4-BE49-F238E27FC236}">
                <a16:creationId xmlns:a16="http://schemas.microsoft.com/office/drawing/2014/main" id="{D7040EF7-B506-07B1-A998-6988C6BBD3F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844675"/>
            <a:ext cx="4038600" cy="4022725"/>
          </a:xfrm>
        </p:spPr>
        <p:txBody>
          <a:bodyPr/>
          <a:lstStyle/>
          <a:p>
            <a:r>
              <a:rPr lang="uk-UA" altLang="uk-UA" sz="1800">
                <a:cs typeface="Arial" panose="020B0604020202020204" pitchFamily="34" charset="0"/>
              </a:rPr>
              <a:t>Учасниками Шенгенської угоди наразі є </a:t>
            </a:r>
            <a:r>
              <a:rPr lang="en-US" altLang="uk-UA" sz="1800">
                <a:cs typeface="Arial" panose="020B0604020202020204" pitchFamily="34" charset="0"/>
              </a:rPr>
              <a:t>27 </a:t>
            </a:r>
            <a:r>
              <a:rPr lang="uk-UA" altLang="uk-UA" sz="1800">
                <a:cs typeface="Arial" panose="020B0604020202020204" pitchFamily="34" charset="0"/>
              </a:rPr>
              <a:t>країн:</a:t>
            </a:r>
            <a:r>
              <a:rPr lang="en-US" altLang="uk-UA" sz="1800">
                <a:cs typeface="Arial" panose="020B0604020202020204" pitchFamily="34" charset="0"/>
              </a:rPr>
              <a:t> </a:t>
            </a:r>
            <a:r>
              <a:rPr lang="uk-UA" altLang="uk-UA" sz="1800">
                <a:cs typeface="Arial" panose="020B0604020202020204" pitchFamily="34" charset="0"/>
              </a:rPr>
              <a:t>Австрія</a:t>
            </a:r>
            <a:r>
              <a:rPr lang="hr-HR" altLang="uk-UA" sz="1800">
                <a:cs typeface="Arial" panose="020B0604020202020204" pitchFamily="34" charset="0"/>
              </a:rPr>
              <a:t> (AT)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Бельгія</a:t>
            </a:r>
            <a:r>
              <a:rPr lang="hr-HR" altLang="uk-UA" sz="1800">
                <a:cs typeface="Arial" panose="020B0604020202020204" pitchFamily="34" charset="0"/>
              </a:rPr>
              <a:t> (BE)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Чехія</a:t>
            </a:r>
            <a:r>
              <a:rPr lang="hr-HR" altLang="uk-UA" sz="1800">
                <a:cs typeface="Arial" panose="020B0604020202020204" pitchFamily="34" charset="0"/>
              </a:rPr>
              <a:t> (CZ)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Хорватія</a:t>
            </a:r>
            <a:r>
              <a:rPr lang="hr-HR" altLang="uk-UA" sz="1800">
                <a:cs typeface="Arial" panose="020B0604020202020204" pitchFamily="34" charset="0"/>
              </a:rPr>
              <a:t> (HR)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Данія</a:t>
            </a:r>
            <a:r>
              <a:rPr lang="hr-HR" altLang="uk-UA" sz="1800">
                <a:cs typeface="Arial" panose="020B0604020202020204" pitchFamily="34" charset="0"/>
              </a:rPr>
              <a:t> (DK)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Естонія</a:t>
            </a:r>
            <a:r>
              <a:rPr lang="hr-HR" altLang="uk-UA" sz="1800">
                <a:cs typeface="Arial" panose="020B0604020202020204" pitchFamily="34" charset="0"/>
              </a:rPr>
              <a:t> (EE)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Фінляндія</a:t>
            </a:r>
            <a:r>
              <a:rPr lang="hr-HR" altLang="uk-UA" sz="1800">
                <a:cs typeface="Arial" panose="020B0604020202020204" pitchFamily="34" charset="0"/>
              </a:rPr>
              <a:t> (FI)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Франція</a:t>
            </a:r>
            <a:r>
              <a:rPr lang="hr-HR" altLang="uk-UA" sz="1800">
                <a:cs typeface="Arial" panose="020B0604020202020204" pitchFamily="34" charset="0"/>
              </a:rPr>
              <a:t> (FR)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Німеччина</a:t>
            </a:r>
            <a:r>
              <a:rPr lang="hr-HR" altLang="uk-UA" sz="1800">
                <a:cs typeface="Arial" panose="020B0604020202020204" pitchFamily="34" charset="0"/>
              </a:rPr>
              <a:t> (DE)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Греція</a:t>
            </a:r>
            <a:r>
              <a:rPr lang="hr-HR" altLang="uk-UA" sz="1800">
                <a:cs typeface="Arial" panose="020B0604020202020204" pitchFamily="34" charset="0"/>
              </a:rPr>
              <a:t> (EL)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Угорщина</a:t>
            </a:r>
            <a:r>
              <a:rPr lang="hr-HR" altLang="uk-UA" sz="1800">
                <a:cs typeface="Arial" panose="020B0604020202020204" pitchFamily="34" charset="0"/>
              </a:rPr>
              <a:t> (HU)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en-US" altLang="uk-UA" sz="180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uk-UA" altLang="uk-UA" sz="1800">
                <a:solidFill>
                  <a:srgbClr val="FF0000"/>
                </a:solidFill>
                <a:cs typeface="Arial" panose="020B0604020202020204" pitchFamily="34" charset="0"/>
              </a:rPr>
              <a:t>сландія</a:t>
            </a:r>
            <a:r>
              <a:rPr lang="hr-HR" altLang="uk-UA" sz="1800">
                <a:solidFill>
                  <a:srgbClr val="FF0000"/>
                </a:solidFill>
                <a:cs typeface="Arial" panose="020B0604020202020204" pitchFamily="34" charset="0"/>
              </a:rPr>
              <a:t> (IS)</a:t>
            </a:r>
            <a:r>
              <a:rPr lang="en-US" altLang="uk-UA" sz="1800">
                <a:cs typeface="Arial" panose="020B0604020202020204" pitchFamily="34" charset="0"/>
              </a:rPr>
              <a:t>, I</a:t>
            </a:r>
            <a:r>
              <a:rPr lang="uk-UA" altLang="uk-UA" sz="1800">
                <a:cs typeface="Arial" panose="020B0604020202020204" pitchFamily="34" charset="0"/>
              </a:rPr>
              <a:t>талія</a:t>
            </a:r>
            <a:r>
              <a:rPr lang="hr-HR" altLang="uk-UA" sz="1800">
                <a:cs typeface="Arial" panose="020B0604020202020204" pitchFamily="34" charset="0"/>
              </a:rPr>
              <a:t> (IT)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Латвія</a:t>
            </a:r>
            <a:r>
              <a:rPr lang="hr-HR" altLang="uk-UA" sz="1800">
                <a:cs typeface="Arial" panose="020B0604020202020204" pitchFamily="34" charset="0"/>
              </a:rPr>
              <a:t> (LV)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solidFill>
                  <a:srgbClr val="FF0000"/>
                </a:solidFill>
                <a:cs typeface="Arial" panose="020B0604020202020204" pitchFamily="34" charset="0"/>
              </a:rPr>
              <a:t>Ліхтенштейн</a:t>
            </a:r>
            <a:r>
              <a:rPr lang="hr-HR" altLang="uk-UA" sz="1800">
                <a:solidFill>
                  <a:srgbClr val="FF0000"/>
                </a:solidFill>
                <a:cs typeface="Arial" panose="020B0604020202020204" pitchFamily="34" charset="0"/>
              </a:rPr>
              <a:t> (LI)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Литва</a:t>
            </a:r>
            <a:r>
              <a:rPr lang="hr-HR" altLang="uk-UA" sz="1800">
                <a:cs typeface="Arial" panose="020B0604020202020204" pitchFamily="34" charset="0"/>
              </a:rPr>
              <a:t> (LT)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Люксембург</a:t>
            </a:r>
            <a:r>
              <a:rPr lang="hr-HR" altLang="uk-UA" sz="1800">
                <a:cs typeface="Arial" panose="020B0604020202020204" pitchFamily="34" charset="0"/>
              </a:rPr>
              <a:t> (LU)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Мальта</a:t>
            </a:r>
            <a:r>
              <a:rPr lang="hr-HR" altLang="uk-UA" sz="1800">
                <a:cs typeface="Arial" panose="020B0604020202020204" pitchFamily="34" charset="0"/>
              </a:rPr>
              <a:t> (MT)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Нідерланди</a:t>
            </a:r>
            <a:r>
              <a:rPr lang="en-US" altLang="uk-UA" sz="1800">
                <a:cs typeface="Arial" panose="020B0604020202020204" pitchFamily="34" charset="0"/>
              </a:rPr>
              <a:t> </a:t>
            </a:r>
            <a:r>
              <a:rPr lang="hr-HR" altLang="uk-UA" sz="1800">
                <a:cs typeface="Arial" panose="020B0604020202020204" pitchFamily="34" charset="0"/>
              </a:rPr>
              <a:t>(NL)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solidFill>
                  <a:srgbClr val="FF0000"/>
                </a:solidFill>
                <a:cs typeface="Arial" panose="020B0604020202020204" pitchFamily="34" charset="0"/>
              </a:rPr>
              <a:t>Норвегія</a:t>
            </a:r>
            <a:r>
              <a:rPr lang="hr-HR" altLang="uk-UA" sz="1800">
                <a:solidFill>
                  <a:srgbClr val="FF0000"/>
                </a:solidFill>
                <a:cs typeface="Arial" panose="020B0604020202020204" pitchFamily="34" charset="0"/>
              </a:rPr>
              <a:t> (NO)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Польща</a:t>
            </a:r>
            <a:r>
              <a:rPr lang="hr-HR" altLang="uk-UA" sz="1800">
                <a:cs typeface="Arial" panose="020B0604020202020204" pitchFamily="34" charset="0"/>
              </a:rPr>
              <a:t> (PL)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Португалія</a:t>
            </a:r>
            <a:r>
              <a:rPr lang="hr-HR" altLang="uk-UA" sz="1800">
                <a:cs typeface="Arial" panose="020B0604020202020204" pitchFamily="34" charset="0"/>
              </a:rPr>
              <a:t> (PT)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Словаччина</a:t>
            </a:r>
            <a:r>
              <a:rPr lang="hr-HR" altLang="uk-UA" sz="1800">
                <a:cs typeface="Arial" panose="020B0604020202020204" pitchFamily="34" charset="0"/>
              </a:rPr>
              <a:t> (SK)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Словенія</a:t>
            </a:r>
            <a:r>
              <a:rPr lang="hr-HR" altLang="uk-UA" sz="1800">
                <a:cs typeface="Arial" panose="020B0604020202020204" pitchFamily="34" charset="0"/>
              </a:rPr>
              <a:t> (SI)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Іспанія</a:t>
            </a:r>
            <a:r>
              <a:rPr lang="hr-HR" altLang="uk-UA" sz="1800">
                <a:cs typeface="Arial" panose="020B0604020202020204" pitchFamily="34" charset="0"/>
              </a:rPr>
              <a:t> (ES)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cs typeface="Arial" panose="020B0604020202020204" pitchFamily="34" charset="0"/>
              </a:rPr>
              <a:t>Швеція</a:t>
            </a:r>
            <a:r>
              <a:rPr lang="hr-HR" altLang="uk-UA" sz="1800">
                <a:cs typeface="Arial" panose="020B0604020202020204" pitchFamily="34" charset="0"/>
              </a:rPr>
              <a:t> (SE)</a:t>
            </a:r>
            <a:r>
              <a:rPr lang="en-US" altLang="uk-UA" sz="1800">
                <a:cs typeface="Arial" panose="020B0604020202020204" pitchFamily="34" charset="0"/>
              </a:rPr>
              <a:t>, </a:t>
            </a:r>
            <a:r>
              <a:rPr lang="uk-UA" altLang="uk-UA" sz="1800">
                <a:solidFill>
                  <a:srgbClr val="FF0000"/>
                </a:solidFill>
                <a:cs typeface="Arial" panose="020B0604020202020204" pitchFamily="34" charset="0"/>
              </a:rPr>
              <a:t>Швейцарія</a:t>
            </a:r>
            <a:r>
              <a:rPr lang="hr-HR" altLang="uk-UA" sz="1800">
                <a:solidFill>
                  <a:srgbClr val="FF0000"/>
                </a:solidFill>
                <a:cs typeface="Arial" panose="020B0604020202020204" pitchFamily="34" charset="0"/>
              </a:rPr>
              <a:t> (CH)</a:t>
            </a:r>
            <a:r>
              <a:rPr lang="en-US" altLang="uk-UA" sz="1800">
                <a:cs typeface="Arial" panose="020B0604020202020204" pitchFamily="34" charset="0"/>
              </a:rPr>
              <a:t>.</a:t>
            </a:r>
          </a:p>
          <a:p>
            <a:endParaRPr lang="uk-UA" altLang="uk-UA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057FB9F9-53B9-4976-0A3D-888B26B8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52963"/>
            <a:ext cx="23780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23C38767-235E-D019-FCFD-15F64BA8D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Спільні політики ЄС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02E7C-36E4-6CF7-1B23-F4531E59B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546600" cy="4895850"/>
          </a:xfrm>
        </p:spPr>
        <p:txBody>
          <a:bodyPr/>
          <a:lstStyle/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СІЛЬСЬКЕ ГОСПОДАРСТВО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ВІЛЬНИЙ РУХ ТОВАРІВ, ГРОМАДЯН, ПОСЛУГ ТА КАПІТАЛУ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КОНКУРЕНЦІЯ</a:t>
            </a:r>
            <a:r>
              <a:rPr lang="hr-HR" altLang="sr-Latn-RS" sz="1600" dirty="0"/>
              <a:t>, (</a:t>
            </a:r>
            <a:r>
              <a:rPr lang="uk-UA" altLang="sr-Latn-RS" sz="1600" dirty="0"/>
              <a:t>ЧАСТКОВО</a:t>
            </a:r>
            <a:r>
              <a:rPr lang="hr-HR" altLang="sr-Latn-RS" sz="1600" dirty="0"/>
              <a:t>) </a:t>
            </a:r>
            <a:r>
              <a:rPr lang="uk-UA" altLang="sr-Latn-RS" sz="1600" dirty="0"/>
              <a:t>ОПОДАТКУВАННЯ</a:t>
            </a:r>
            <a:r>
              <a:rPr lang="hr-HR" altLang="sr-Latn-RS" sz="1600" dirty="0"/>
              <a:t>, </a:t>
            </a:r>
            <a:r>
              <a:rPr lang="uk-UA" altLang="sr-Latn-RS" sz="1600" dirty="0"/>
              <a:t>ГАРМОНІЗАЦІЯ ЗАКОНОДАВСТВА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ТОРГІВЛЯ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МИТНА СПРАВА</a:t>
            </a:r>
            <a:r>
              <a:rPr lang="hr-HR" altLang="sr-Latn-RS" sz="1600" dirty="0"/>
              <a:t> </a:t>
            </a:r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ЕКОНОМІЧНА ТА МОНЕТАРНА ПОЛІТИКА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ВІЗОВА ПОЛІТИКА, МІГРАЦІЯ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ЗАЙНЯТІСТЬ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СОЦАЛЬНА ПОЛІТИКА</a:t>
            </a:r>
            <a:endParaRPr lang="hr-HR" altLang="sr-Latn-RS" sz="1600" dirty="0"/>
          </a:p>
          <a:p>
            <a:pPr marL="0" indent="0" defTabSz="4572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uk-UA" altLang="sr-Latn-RS" sz="1600" dirty="0"/>
              <a:t>- ОСВІТА, СПРАВИ МОЛОДІ, КУЛЬТУРА ТА СПОРТ</a:t>
            </a:r>
            <a:endParaRPr lang="hr-HR" altLang="sr-Latn-RS" sz="16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BD21A9-581F-0C2F-490C-8865FB8F3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338" y="1628775"/>
            <a:ext cx="3827462" cy="4238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ОХОРОНА ЗДОРОВ’Я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ЗАХИСТ ПРАВ СПОЖИВАЧІВ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ТРАНСПОРТ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-ТРАНСЄВРОПЕЙСЬКІ МЕРЕЖІ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ПРОМИСЛОВІСТЬ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ЕКОНОМІЧНА ТА ТЕХНОЛОГІЧНА ПОЛІТИКА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ЗВ’ЯЗКИ МІЖ КРАЇНАМИ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ДОСЛІДЖЕННЯ ТА РОЗРОБКИ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ДОВКІЛЛЯ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800" dirty="0"/>
              <a:t>- АСОЦІАЦІ ЗАМОРСЬКИХ ЗЕМЕЛЬ ТА  ТЕРИТОРІЙ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>
            <a:extLst>
              <a:ext uri="{FF2B5EF4-FFF2-40B4-BE49-F238E27FC236}">
                <a16:creationId xmlns:a16="http://schemas.microsoft.com/office/drawing/2014/main" id="{2FDACC99-4E71-FE92-9C11-7B7580351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Бюджет ЄС</a:t>
            </a:r>
          </a:p>
        </p:txBody>
      </p:sp>
      <p:sp>
        <p:nvSpPr>
          <p:cNvPr id="16387" name="Объект 5">
            <a:extLst>
              <a:ext uri="{FF2B5EF4-FFF2-40B4-BE49-F238E27FC236}">
                <a16:creationId xmlns:a16="http://schemas.microsoft.com/office/drawing/2014/main" id="{9E3C0780-CA09-6AF8-067C-96B40001F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sz="2000">
                <a:cs typeface="Arial" panose="020B0604020202020204" pitchFamily="34" charset="0"/>
              </a:rPr>
              <a:t>Бюджет ЄС базується на принципі, за яким витрати не повинні перевищувати надходження</a:t>
            </a:r>
            <a:endParaRPr lang="hr-HR" altLang="uk-UA" sz="2000">
              <a:cs typeface="Arial" panose="020B0604020202020204" pitchFamily="34" charset="0"/>
            </a:endParaRPr>
          </a:p>
          <a:p>
            <a:endParaRPr lang="hr-HR" altLang="uk-UA" sz="2000">
              <a:cs typeface="Arial" panose="020B0604020202020204" pitchFamily="34" charset="0"/>
            </a:endParaRPr>
          </a:p>
          <a:p>
            <a:r>
              <a:rPr lang="uk-UA" altLang="uk-UA" sz="2000">
                <a:cs typeface="Arial" panose="020B0604020202020204" pitchFamily="34" charset="0"/>
              </a:rPr>
              <a:t>Головним джерелом надходжень для бюджету є </a:t>
            </a:r>
            <a:r>
              <a:rPr lang="uk-UA" altLang="uk-UA" sz="2000" b="1">
                <a:cs typeface="Arial" panose="020B0604020202020204" pitchFamily="34" charset="0"/>
              </a:rPr>
              <a:t>власні ресурси ЄС</a:t>
            </a:r>
            <a:r>
              <a:rPr lang="uk-UA" altLang="uk-UA" sz="2000">
                <a:cs typeface="Arial" panose="020B0604020202020204" pitchFamily="34" charset="0"/>
              </a:rPr>
              <a:t>, </a:t>
            </a:r>
            <a:r>
              <a:rPr lang="uk-UA" altLang="uk-UA" sz="2000" b="1">
                <a:cs typeface="Arial" panose="020B0604020202020204" pitchFamily="34" charset="0"/>
              </a:rPr>
              <a:t>інші джерела</a:t>
            </a:r>
            <a:r>
              <a:rPr lang="uk-UA" altLang="uk-UA" sz="2000">
                <a:cs typeface="Arial" panose="020B0604020202020204" pitchFamily="34" charset="0"/>
              </a:rPr>
              <a:t> є додатковими</a:t>
            </a:r>
          </a:p>
          <a:p>
            <a:endParaRPr lang="uk-UA" altLang="uk-UA" sz="2000">
              <a:cs typeface="Arial" panose="020B0604020202020204" pitchFamily="34" charset="0"/>
            </a:endParaRPr>
          </a:p>
          <a:p>
            <a:r>
              <a:rPr lang="uk-UA" altLang="uk-UA" sz="2000">
                <a:cs typeface="Arial" panose="020B0604020202020204" pitchFamily="34" charset="0"/>
              </a:rPr>
              <a:t>Багаторічна фінансова рамка (7-річний період), загалом 6 БФР </a:t>
            </a:r>
          </a:p>
          <a:p>
            <a:endParaRPr lang="uk-UA" altLang="uk-UA" sz="2000">
              <a:cs typeface="Arial" panose="020B0604020202020204" pitchFamily="34" charset="0"/>
            </a:endParaRPr>
          </a:p>
          <a:p>
            <a:r>
              <a:rPr lang="hr-HR" altLang="uk-UA" sz="2000">
                <a:cs typeface="Calibri" panose="020F0502020204030204" pitchFamily="34" charset="0"/>
              </a:rPr>
              <a:t>https://www.youtube.com/watch?v=39RVLAG0v4U&amp;t=100s</a:t>
            </a:r>
          </a:p>
          <a:p>
            <a:r>
              <a:rPr lang="en-US" altLang="uk-UA" sz="2000">
                <a:cs typeface="Calibri" panose="020F0502020204030204" pitchFamily="34" charset="0"/>
              </a:rPr>
              <a:t>https://www.youtube.com/watch?v=ZiSMha6VpCA</a:t>
            </a:r>
          </a:p>
          <a:p>
            <a:endParaRPr lang="uk-UA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>
            <a:extLst>
              <a:ext uri="{FF2B5EF4-FFF2-40B4-BE49-F238E27FC236}">
                <a16:creationId xmlns:a16="http://schemas.microsoft.com/office/drawing/2014/main" id="{E21400DC-CF53-6703-6594-C962A8EAD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Стаття 13 Договору про ЄС</a:t>
            </a:r>
            <a:endParaRPr lang="ru-RU" altLang="uk-UA"/>
          </a:p>
        </p:txBody>
      </p:sp>
      <p:sp>
        <p:nvSpPr>
          <p:cNvPr id="18435" name="Содержимое 3">
            <a:extLst>
              <a:ext uri="{FF2B5EF4-FFF2-40B4-BE49-F238E27FC236}">
                <a16:creationId xmlns:a16="http://schemas.microsoft.com/office/drawing/2014/main" id="{23F25CD1-8D41-FCEB-7D70-F8879DC0B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r>
              <a:rPr lang="uk-UA" altLang="uk-UA"/>
              <a:t>Союз має інституційну основу, спрямовану на те, щоб поширювати цінності Союзу, реалізувати цілі Союзу, служити інтересам Союзу, його громадян та держав-членів, гарантувати узгодженість, ефективність та послідовність політик та дій Союзу</a:t>
            </a:r>
            <a:endParaRPr lang="ru-RU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2" descr="image058.jpg">
            <a:extLst>
              <a:ext uri="{FF2B5EF4-FFF2-40B4-BE49-F238E27FC236}">
                <a16:creationId xmlns:a16="http://schemas.microsoft.com/office/drawing/2014/main" id="{90139B02-2800-641B-D2C1-75B4653E567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7073900" cy="47513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2" descr="img2.jpg">
            <a:extLst>
              <a:ext uri="{FF2B5EF4-FFF2-40B4-BE49-F238E27FC236}">
                <a16:creationId xmlns:a16="http://schemas.microsoft.com/office/drawing/2014/main" id="{7FB38C60-30FF-8AB9-1733-EA2A0ACA1F1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213600" cy="5410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Роман\Desktop\historia-ta-golovni-elementy-es-new-37-638.jpg">
            <a:extLst>
              <a:ext uri="{FF2B5EF4-FFF2-40B4-BE49-F238E27FC236}">
                <a16:creationId xmlns:a16="http://schemas.microsoft.com/office/drawing/2014/main" id="{8C1F160A-B939-ACB2-7517-18D142C7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443788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>
            <a:extLst>
              <a:ext uri="{FF2B5EF4-FFF2-40B4-BE49-F238E27FC236}">
                <a16:creationId xmlns:a16="http://schemas.microsoft.com/office/drawing/2014/main" id="{9B99207E-1326-997C-CD96-0ABEB9109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6600"/>
              <a:t>Інституції ЄС</a:t>
            </a:r>
            <a:endParaRPr lang="ru-RU" altLang="uk-UA" sz="6600"/>
          </a:p>
        </p:txBody>
      </p:sp>
      <p:pic>
        <p:nvPicPr>
          <p:cNvPr id="22531" name="Содержимое 4" descr="ЄС22.png">
            <a:extLst>
              <a:ext uri="{FF2B5EF4-FFF2-40B4-BE49-F238E27FC236}">
                <a16:creationId xmlns:a16="http://schemas.microsoft.com/office/drawing/2014/main" id="{2F8090E9-80F6-F972-F705-3B208AB80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49400"/>
            <a:ext cx="7632700" cy="50593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75F64466-E288-4190-58F4-68B307AE9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/>
              <a:t>Три ключові особи ЄС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9BC7CC36-1BFF-E43A-6F85-BB3E51658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3744912" cy="3886200"/>
          </a:xfrm>
        </p:spPr>
        <p:txBody>
          <a:bodyPr/>
          <a:lstStyle/>
          <a:p>
            <a:pPr>
              <a:defRPr/>
            </a:pPr>
            <a:r>
              <a:rPr lang="uk-UA" sz="3200" b="1" dirty="0"/>
              <a:t>Урсула фон дер </a:t>
            </a:r>
            <a:r>
              <a:rPr lang="uk-UA" sz="3200" b="1" dirty="0" err="1"/>
              <a:t>Ляєн</a:t>
            </a:r>
            <a:r>
              <a:rPr lang="uk-UA" sz="3200" b="1" dirty="0"/>
              <a:t> </a:t>
            </a:r>
            <a:r>
              <a:rPr lang="uk-UA" sz="3200" dirty="0"/>
              <a:t>–                    президент Європейської    комісії з 2019 р., переобрана у 2024 р.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dirty="0"/>
              <a:t> 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F83568C8-326A-2435-2A02-1987B2EE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981200"/>
            <a:ext cx="4633912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F3A9269-956D-5F9A-4B54-AB1012948C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765175"/>
            <a:ext cx="7129462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0A55446E-A161-B7D1-95ED-5E380DA33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/>
              <a:t>Три ключові особи ЄС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AF2B7826-4CB9-B83E-EEDF-542339F5BA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313"/>
            <a:ext cx="4038600" cy="4383087"/>
          </a:xfrm>
        </p:spPr>
        <p:txBody>
          <a:bodyPr/>
          <a:lstStyle/>
          <a:p>
            <a:r>
              <a:rPr lang="uk-UA" altLang="uk-UA" sz="2400" b="1"/>
              <a:t>Шарль Мішель </a:t>
            </a:r>
            <a:r>
              <a:rPr lang="uk-UA" altLang="uk-UA" sz="2400"/>
              <a:t>– голова (президент) Європейської ради з 2019 р. по 2024 р. </a:t>
            </a:r>
          </a:p>
          <a:p>
            <a:endParaRPr lang="uk-UA" altLang="uk-UA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4CFF42B5-246A-FC09-DBC0-D7B3F5B0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238625"/>
          </a:xfrm>
        </p:spPr>
        <p:txBody>
          <a:bodyPr/>
          <a:lstStyle/>
          <a:p>
            <a:pPr>
              <a:defRPr/>
            </a:pPr>
            <a:r>
              <a:rPr lang="uk-UA" sz="2000" b="1" dirty="0" err="1"/>
              <a:t>Антоніу</a:t>
            </a:r>
            <a:r>
              <a:rPr lang="uk-UA" sz="2000" b="1" dirty="0"/>
              <a:t> </a:t>
            </a:r>
            <a:r>
              <a:rPr lang="uk-UA" sz="2000" b="1" dirty="0" err="1"/>
              <a:t>Кошта</a:t>
            </a:r>
            <a:r>
              <a:rPr lang="uk-UA" sz="2000" b="1" dirty="0"/>
              <a:t>  - </a:t>
            </a:r>
            <a:r>
              <a:rPr lang="uk-UA" sz="2000" dirty="0"/>
              <a:t>голова Європейської ради  (Португалія) з 2025 р.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uk-UA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uk-UA" dirty="0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54C7E05C-6296-4D87-ED8F-5F08607A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0891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49FFF023-1EC7-F1A3-0319-1D01666D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57538"/>
            <a:ext cx="208756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29B06FFD-C0FA-FCE2-A58B-A9089120C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Три ключові особи ЄС</a:t>
            </a:r>
            <a:endParaRPr lang="ru-RU" altLang="uk-UA"/>
          </a:p>
        </p:txBody>
      </p:sp>
      <p:sp>
        <p:nvSpPr>
          <p:cNvPr id="25603" name="Объект 3">
            <a:extLst>
              <a:ext uri="{FF2B5EF4-FFF2-40B4-BE49-F238E27FC236}">
                <a16:creationId xmlns:a16="http://schemas.microsoft.com/office/drawing/2014/main" id="{EA51954B-37B7-76CF-CAEB-B9C3C4B885B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57338"/>
            <a:ext cx="4038600" cy="43100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uk-UA" b="1"/>
              <a:t>Роберта Мецола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uk-UA"/>
              <a:t>голова Європейського парламенту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uk-UA"/>
              <a:t>від 18 січня 2022, переобрана в липні 2024 р.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uk-UA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uk-UA"/>
              <a:t> (Європейська народна партія)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936A9826-AC53-62AD-B6FD-D1045AAF1B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133600"/>
            <a:ext cx="352742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>
            <a:extLst>
              <a:ext uri="{FF2B5EF4-FFF2-40B4-BE49-F238E27FC236}">
                <a16:creationId xmlns:a16="http://schemas.microsoft.com/office/drawing/2014/main" id="{2B4A83BD-F436-F4FC-8371-BB38883CC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/>
              <a:t>Верховний представник Союзу з питань закордонних справ і політики безпеки з 2024 р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BE6469E-3F71-5890-1C45-F20002F0EC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338388"/>
            <a:ext cx="2381250" cy="317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Объект 4">
            <a:extLst>
              <a:ext uri="{FF2B5EF4-FFF2-40B4-BE49-F238E27FC236}">
                <a16:creationId xmlns:a16="http://schemas.microsoft.com/office/drawing/2014/main" id="{54E68C9B-6983-D5E7-0D23-3F5C6E8AF9E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uk-UA" altLang="uk-UA"/>
              <a:t>головна дипломатка ЄС  з 1 жовтня 2024</a:t>
            </a:r>
          </a:p>
          <a:p>
            <a:r>
              <a:rPr lang="uk-UA" altLang="uk-UA" b="1"/>
              <a:t>Кая Каллас  </a:t>
            </a:r>
            <a:r>
              <a:rPr lang="uk-UA" altLang="uk-UA"/>
              <a:t>(Естонія)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1C4F31B8-5957-4B2B-CF14-9022CBD5B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3600"/>
              <a:t>Вибори до Європарламенту 2024 р. 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3DB6D6BD-B624-4FBB-72B4-2A7003F845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8"/>
          <a:stretch>
            <a:fillRect/>
          </a:stretch>
        </p:blipFill>
        <p:spPr>
          <a:xfrm>
            <a:off x="539750" y="1916113"/>
            <a:ext cx="3744913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6F25EBDB-3C89-AB3D-9DCF-07B5BBADA8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6" b="4250"/>
          <a:stretch>
            <a:fillRect/>
          </a:stretch>
        </p:blipFill>
        <p:spPr>
          <a:xfrm>
            <a:off x="4859338" y="1989138"/>
            <a:ext cx="388937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AAF42B8-7E0E-816E-BC17-9A283698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6629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BDF63478-DF2E-8D1C-7096-6923857CD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/>
              <a:t>Голосування  в Раді з листопада 2014 р. </a:t>
            </a:r>
            <a:endParaRPr lang="ru-RU" altLang="uk-UA" sz="3200"/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163C0963-FD84-B288-B629-9C958F0F1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/>
              <a:t>Кваліфікована більшість – щонайменше 55 % членів Ради, які представляють держави-члени, що охоплюють не менше 65 % населення, або 72 % членів Ради і відповідно 65 % населення, якщо Рада не діє на підставі пропозицій Комісії  або Верховного представника з питань СЗПБ ЄС  </a:t>
            </a:r>
            <a:endParaRPr lang="ru-RU" alt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D1DA478E-AC91-8F56-B55D-24F700400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/>
              <a:t>Комісія - склад</a:t>
            </a:r>
            <a:endParaRPr lang="ru-RU" altLang="uk-UA"/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21C8D9F2-A2B3-D0D1-651A-08585E1E7F3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683000" cy="3886200"/>
          </a:xfrm>
        </p:spPr>
        <p:txBody>
          <a:bodyPr/>
          <a:lstStyle/>
          <a:p>
            <a:r>
              <a:rPr lang="uk-UA" altLang="uk-UA"/>
              <a:t>З листопада 2014 року Комісія складалася  з 28 незалежних членів, а з 2024 р. – з 27, в т. ч.       20 єврокомісарів. </a:t>
            </a:r>
            <a:endParaRPr lang="ru-RU" altLang="uk-UA"/>
          </a:p>
        </p:txBody>
      </p:sp>
      <p:pic>
        <p:nvPicPr>
          <p:cNvPr id="30724" name="Объект 2">
            <a:extLst>
              <a:ext uri="{FF2B5EF4-FFF2-40B4-BE49-F238E27FC236}">
                <a16:creationId xmlns:a16="http://schemas.microsoft.com/office/drawing/2014/main" id="{5C0FD1D2-0C5D-9EA1-AC99-09C4C7EFCF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828800"/>
            <a:ext cx="4238625" cy="39036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358B6DB6-026B-4468-853D-49CC30A3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b="1"/>
              <a:t>Суд ЄС</a:t>
            </a: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DF9D2311-3328-1490-50D0-7A6E90A08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/>
              <a:t>Суд правосуддя (</a:t>
            </a:r>
            <a:r>
              <a:rPr lang="ru-RU" altLang="uk-UA" b="1"/>
              <a:t>Європейський</a:t>
            </a:r>
            <a:r>
              <a:rPr lang="ru-RU" altLang="uk-UA"/>
              <a:t> </a:t>
            </a:r>
            <a:r>
              <a:rPr lang="ru-RU" altLang="uk-UA" b="1"/>
              <a:t>Суд справедливості)</a:t>
            </a:r>
            <a:r>
              <a:rPr lang="ru-RU" altLang="uk-UA"/>
              <a:t> </a:t>
            </a:r>
            <a:endParaRPr lang="uk-UA" altLang="uk-UA"/>
          </a:p>
          <a:p>
            <a:r>
              <a:rPr lang="uk-UA" altLang="uk-UA"/>
              <a:t>Загальний Суд </a:t>
            </a:r>
          </a:p>
          <a:p>
            <a:r>
              <a:rPr lang="uk-UA" altLang="uk-UA"/>
              <a:t>Спеціалізовані Суди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uk-UA"/>
              <a:t>	Суд правосуддя забезпечує дотримання прав при тлумаченні та застосуванні договорів.</a:t>
            </a:r>
            <a:endParaRPr lang="ru-RU" altLang="uk-UA"/>
          </a:p>
          <a:p>
            <a:endParaRPr lang="uk-UA" altLang="uk-UA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A66164FF-B8D8-4B8A-5FEF-D7EA8D4E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AA93C1F1-6ADE-9CD3-AE09-CF3B00199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Досягнення єс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10CC1E1D-9888-EDEA-56ED-34DF8136B0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Єдиний ринок</a:t>
            </a:r>
            <a:r>
              <a:rPr lang="hr-HR" altLang="uk-UA" sz="2400"/>
              <a:t> – 4 </a:t>
            </a:r>
            <a:r>
              <a:rPr lang="uk-UA" altLang="uk-UA" sz="2400"/>
              <a:t>свободи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Високі стандарти</a:t>
            </a:r>
            <a:r>
              <a:rPr lang="hr-HR" altLang="uk-UA" sz="2400"/>
              <a:t> – </a:t>
            </a:r>
            <a:r>
              <a:rPr lang="uk-UA" altLang="uk-UA" sz="2400"/>
              <a:t>харчова безпека, захист довкілля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Основоположні цінності</a:t>
            </a:r>
            <a:r>
              <a:rPr lang="hr-HR" altLang="uk-UA" sz="2400"/>
              <a:t> – </a:t>
            </a:r>
            <a:r>
              <a:rPr lang="uk-UA" altLang="uk-UA" sz="2400"/>
              <a:t>свобода</a:t>
            </a:r>
            <a:r>
              <a:rPr lang="hr-HR" altLang="uk-UA" sz="2400"/>
              <a:t>, </a:t>
            </a:r>
            <a:r>
              <a:rPr lang="uk-UA" altLang="uk-UA" sz="2400"/>
              <a:t>демократія</a:t>
            </a:r>
            <a:r>
              <a:rPr lang="hr-HR" altLang="uk-UA" sz="2400"/>
              <a:t>, </a:t>
            </a:r>
            <a:r>
              <a:rPr lang="uk-UA" altLang="uk-UA" sz="2400"/>
              <a:t>верховенство права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Шенгенська угода, євро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Найбільший донор допомоги з розвитку у світі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Посилена співпраця у сфері безпеки та оборони</a:t>
            </a:r>
            <a:endParaRPr lang="hr-HR" altLang="uk-UA" sz="240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uk-UA" sz="2400"/>
              <a:t>Експортер миру та добробуту</a:t>
            </a:r>
            <a:r>
              <a:rPr lang="hr-HR" altLang="uk-UA" sz="2400"/>
              <a:t> (</a:t>
            </a:r>
            <a:r>
              <a:rPr lang="uk-UA" altLang="uk-UA" sz="2400"/>
              <a:t>нові угоди про торгівлю з США, Канадою, Японією</a:t>
            </a:r>
            <a:r>
              <a:rPr lang="hr-HR" altLang="uk-UA" sz="2400"/>
              <a:t>….)</a:t>
            </a:r>
          </a:p>
          <a:p>
            <a:endParaRPr lang="uk-UA" alt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21622FA5-5893-51EB-3D09-E7994AF12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3600" b="1"/>
              <a:t>Пріоритети ЄС на 2019-2024 рр.</a:t>
            </a:r>
          </a:p>
        </p:txBody>
      </p:sp>
      <p:sp>
        <p:nvSpPr>
          <p:cNvPr id="33795" name="Объект 2">
            <a:extLst>
              <a:ext uri="{FF2B5EF4-FFF2-40B4-BE49-F238E27FC236}">
                <a16:creationId xmlns:a16="http://schemas.microsoft.com/office/drawing/2014/main" id="{E80EF612-D40A-B933-9826-8236EEB6F0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09416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</a:pPr>
            <a:r>
              <a:rPr lang="uk-UA" altLang="uk-UA" sz="1600" b="1">
                <a:cs typeface="Arial" panose="020B0604020202020204" pitchFamily="34" charset="0"/>
              </a:rPr>
              <a:t>Європейська зелена угода</a:t>
            </a:r>
            <a:r>
              <a:rPr lang="hr-HR" altLang="uk-UA" sz="1600">
                <a:cs typeface="Arial" panose="020B0604020202020204" pitchFamily="34" charset="0"/>
              </a:rPr>
              <a:t> – </a:t>
            </a:r>
            <a:r>
              <a:rPr lang="uk-UA" altLang="uk-UA" sz="1600">
                <a:cs typeface="Arial" panose="020B0604020202020204" pitchFamily="34" charset="0"/>
              </a:rPr>
              <a:t>Європа прагне стати першим кліматично нейтральним континентом завдяки сучасній ресурсоефективній економіці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uk-UA" altLang="uk-UA" sz="1600" b="1">
                <a:cs typeface="Arial" panose="020B0604020202020204" pitchFamily="34" charset="0"/>
              </a:rPr>
              <a:t>Європа у цифрову епоху</a:t>
            </a:r>
            <a:r>
              <a:rPr lang="hr-HR" altLang="uk-UA" sz="1600" b="1">
                <a:cs typeface="Arial" panose="020B0604020202020204" pitchFamily="34" charset="0"/>
              </a:rPr>
              <a:t> </a:t>
            </a:r>
            <a:r>
              <a:rPr lang="hr-HR" altLang="uk-UA" sz="1600">
                <a:cs typeface="Arial" panose="020B0604020202020204" pitchFamily="34" charset="0"/>
              </a:rPr>
              <a:t>– </a:t>
            </a:r>
            <a:r>
              <a:rPr lang="uk-UA" altLang="uk-UA" sz="1600">
                <a:cs typeface="Arial" panose="020B0604020202020204" pitchFamily="34" charset="0"/>
              </a:rPr>
              <a:t>цифрова стратегія ЄС має розширити можливості громадян завдяки новому поколінню технологій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AutoNum type="arabicPeriod" startAt="3"/>
            </a:pPr>
            <a:r>
              <a:rPr lang="uk-UA" altLang="uk-UA" sz="1600" b="1">
                <a:cs typeface="Arial" panose="020B0604020202020204" pitchFamily="34" charset="0"/>
              </a:rPr>
              <a:t>Економіка, яка працює для людей</a:t>
            </a:r>
            <a:r>
              <a:rPr lang="hr-HR" altLang="uk-UA" sz="1600" b="1">
                <a:cs typeface="Arial" panose="020B0604020202020204" pitchFamily="34" charset="0"/>
              </a:rPr>
              <a:t> </a:t>
            </a:r>
            <a:r>
              <a:rPr lang="hr-HR" altLang="uk-UA" sz="1600">
                <a:cs typeface="Arial" panose="020B0604020202020204" pitchFamily="34" charset="0"/>
              </a:rPr>
              <a:t>– </a:t>
            </a:r>
            <a:r>
              <a:rPr lang="uk-UA" altLang="uk-UA" sz="1600">
                <a:cs typeface="Arial" panose="020B0604020202020204" pitchFamily="34" charset="0"/>
              </a:rPr>
              <a:t>ЄС повинен створити більш привабливе середовище для інвестицій та забезпечити зростання</a:t>
            </a:r>
            <a:r>
              <a:rPr lang="en-US" altLang="uk-UA" sz="1600">
                <a:cs typeface="Arial" panose="020B0604020202020204" pitchFamily="34" charset="0"/>
              </a:rPr>
              <a:t>, </a:t>
            </a:r>
            <a:r>
              <a:rPr lang="uk-UA" altLang="uk-UA" sz="1600">
                <a:cs typeface="Arial" panose="020B0604020202020204" pitchFamily="34" charset="0"/>
              </a:rPr>
              <a:t>яке створює якісні робочі місця</a:t>
            </a:r>
            <a:r>
              <a:rPr lang="en-US" altLang="uk-UA" sz="1600">
                <a:cs typeface="Arial" panose="020B0604020202020204" pitchFamily="34" charset="0"/>
              </a:rPr>
              <a:t>, </a:t>
            </a:r>
            <a:r>
              <a:rPr lang="uk-UA" altLang="uk-UA" sz="1600">
                <a:cs typeface="Arial" panose="020B0604020202020204" pitchFamily="34" charset="0"/>
              </a:rPr>
              <a:t>зокрема – для молоді та малого бізнесу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  <a:endParaRPr lang="hr-HR" altLang="uk-UA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AutoNum type="arabicPeriod" startAt="3"/>
            </a:pPr>
            <a:r>
              <a:rPr lang="uk-UA" altLang="uk-UA" sz="1600" b="1">
                <a:cs typeface="Arial" panose="020B0604020202020204" pitchFamily="34" charset="0"/>
              </a:rPr>
              <a:t>Сильніша Європа на світовій арені</a:t>
            </a:r>
            <a:r>
              <a:rPr lang="hr-HR" altLang="uk-UA" sz="1600" b="1">
                <a:cs typeface="Arial" panose="020B0604020202020204" pitchFamily="34" charset="0"/>
              </a:rPr>
              <a:t> </a:t>
            </a:r>
            <a:r>
              <a:rPr lang="hr-HR" altLang="uk-UA" sz="1600">
                <a:cs typeface="Arial" panose="020B0604020202020204" pitchFamily="34" charset="0"/>
              </a:rPr>
              <a:t>– </a:t>
            </a:r>
            <a:r>
              <a:rPr lang="uk-UA" altLang="uk-UA" sz="1600">
                <a:cs typeface="Arial" panose="020B0604020202020204" pitchFamily="34" charset="0"/>
              </a:rPr>
              <a:t>ЄС посилить свій голос у світі завдяки лідерству у багатосторонніх стосунках та світовому порядку, який базується на правилах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AutoNum type="arabicPeriod" startAt="3"/>
            </a:pPr>
            <a:r>
              <a:rPr lang="uk-UA" altLang="uk-UA" sz="1600" b="1">
                <a:cs typeface="Arial" panose="020B0604020202020204" pitchFamily="34" charset="0"/>
              </a:rPr>
              <a:t>Просування європейського способу життя</a:t>
            </a:r>
            <a:r>
              <a:rPr lang="hr-HR" altLang="uk-UA" sz="1600">
                <a:cs typeface="Arial" panose="020B0604020202020204" pitchFamily="34" charset="0"/>
              </a:rPr>
              <a:t> – </a:t>
            </a:r>
            <a:r>
              <a:rPr lang="uk-UA" altLang="uk-UA" sz="1600">
                <a:cs typeface="Arial" panose="020B0604020202020204" pitchFamily="34" charset="0"/>
              </a:rPr>
              <a:t>Європа повинна захищати верховенство права, якщо вона хоче уособлювати справедливість та ключові цінності ЄС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AutoNum type="arabicPeriod" startAt="3"/>
            </a:pPr>
            <a:r>
              <a:rPr lang="uk-UA" altLang="uk-UA" sz="1600" b="1">
                <a:cs typeface="Arial" panose="020B0604020202020204" pitchFamily="34" charset="0"/>
              </a:rPr>
              <a:t>Новий імпульс для європейської демократії</a:t>
            </a:r>
            <a:r>
              <a:rPr lang="hr-HR" altLang="uk-UA" sz="1600" b="1">
                <a:cs typeface="Arial" panose="020B0604020202020204" pitchFamily="34" charset="0"/>
              </a:rPr>
              <a:t> </a:t>
            </a:r>
            <a:r>
              <a:rPr lang="hr-HR" altLang="uk-UA" sz="1600">
                <a:cs typeface="Arial" panose="020B0604020202020204" pitchFamily="34" charset="0"/>
              </a:rPr>
              <a:t>– </a:t>
            </a:r>
            <a:r>
              <a:rPr lang="uk-UA" altLang="uk-UA" sz="1600">
                <a:cs typeface="Arial" panose="020B0604020202020204" pitchFamily="34" charset="0"/>
              </a:rPr>
              <a:t>ми повинні посилити право голосу європейських громадян та захистити нашу демократію від таких зовнішніх втручань, як дезінформація та поширення ненависті у віртуальному просторі</a:t>
            </a:r>
            <a:r>
              <a:rPr lang="en-US" altLang="uk-UA" sz="1600">
                <a:cs typeface="Arial" panose="020B0604020202020204" pitchFamily="34" charset="0"/>
              </a:rPr>
              <a:t>.</a:t>
            </a:r>
          </a:p>
          <a:p>
            <a:endParaRPr lang="uk-UA" alt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0">
            <a:extLst>
              <a:ext uri="{FF2B5EF4-FFF2-40B4-BE49-F238E27FC236}">
                <a16:creationId xmlns:a16="http://schemas.microsoft.com/office/drawing/2014/main" id="{480ADD4B-DBCF-036B-7AE8-47DF4438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2389188"/>
            <a:ext cx="14430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200">
                <a:solidFill>
                  <a:srgbClr val="000000"/>
                </a:solidFill>
              </a:rPr>
              <a:t>Єдиний внутрішній ринок</a:t>
            </a:r>
            <a:endParaRPr lang="ru-RU" altLang="uk-UA" sz="1200"/>
          </a:p>
        </p:txBody>
      </p:sp>
      <p:grpSp>
        <p:nvGrpSpPr>
          <p:cNvPr id="6147" name="Group 94">
            <a:extLst>
              <a:ext uri="{FF2B5EF4-FFF2-40B4-BE49-F238E27FC236}">
                <a16:creationId xmlns:a16="http://schemas.microsoft.com/office/drawing/2014/main" id="{C9C91861-A9FD-957D-BB84-782C78645373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66725"/>
            <a:ext cx="8693150" cy="6202363"/>
            <a:chOff x="284" y="294"/>
            <a:chExt cx="5476" cy="3907"/>
          </a:xfrm>
        </p:grpSpPr>
        <p:grpSp>
          <p:nvGrpSpPr>
            <p:cNvPr id="6149" name="Group 48">
              <a:extLst>
                <a:ext uri="{FF2B5EF4-FFF2-40B4-BE49-F238E27FC236}">
                  <a16:creationId xmlns:a16="http://schemas.microsoft.com/office/drawing/2014/main" id="{19BA4D59-6F89-BB68-DDEA-BA7AB8F6D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" y="299"/>
              <a:ext cx="532" cy="222"/>
              <a:chOff x="521" y="255"/>
              <a:chExt cx="544" cy="227"/>
            </a:xfrm>
          </p:grpSpPr>
          <p:sp>
            <p:nvSpPr>
              <p:cNvPr id="6190" name="Oval 49">
                <a:extLst>
                  <a:ext uri="{FF2B5EF4-FFF2-40B4-BE49-F238E27FC236}">
                    <a16:creationId xmlns:a16="http://schemas.microsoft.com/office/drawing/2014/main" id="{39C68F57-6482-3788-5075-8D8096B87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55"/>
                <a:ext cx="408" cy="22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6191" name="Text Box 50">
                <a:extLst>
                  <a:ext uri="{FF2B5EF4-FFF2-40B4-BE49-F238E27FC236}">
                    <a16:creationId xmlns:a16="http://schemas.microsoft.com/office/drawing/2014/main" id="{021BE0CD-4567-EDFB-A8AA-A23F259D1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55"/>
                <a:ext cx="54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uk-UA" sz="1600" b="1">
                    <a:solidFill>
                      <a:srgbClr val="000000"/>
                    </a:solidFill>
                  </a:rPr>
                  <a:t>2 етап</a:t>
                </a:r>
                <a:endParaRPr lang="ru-RU" altLang="uk-UA" sz="1600" b="1"/>
              </a:p>
            </p:txBody>
          </p:sp>
        </p:grpSp>
        <p:sp>
          <p:nvSpPr>
            <p:cNvPr id="6150" name="Text Box 52">
              <a:extLst>
                <a:ext uri="{FF2B5EF4-FFF2-40B4-BE49-F238E27FC236}">
                  <a16:creationId xmlns:a16="http://schemas.microsoft.com/office/drawing/2014/main" id="{0994D0DF-9CE4-AB07-994A-646076FD9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365"/>
              <a:ext cx="345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2000" b="1" u="sng">
                  <a:solidFill>
                    <a:srgbClr val="000000"/>
                  </a:solidFill>
                </a:rPr>
                <a:t>Від ЄЕС до Євросоюзу (2</a:t>
              </a:r>
              <a:r>
                <a:rPr lang="en-US" altLang="uk-UA" sz="2000" b="1" u="sng">
                  <a:solidFill>
                    <a:srgbClr val="000000"/>
                  </a:solidFill>
                </a:rPr>
                <a:t>8</a:t>
              </a:r>
              <a:r>
                <a:rPr lang="ru-RU" altLang="uk-UA" sz="2000" b="1" u="sng">
                  <a:solidFill>
                    <a:srgbClr val="000000"/>
                  </a:solidFill>
                </a:rPr>
                <a:t> країн)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2000" b="1">
                  <a:solidFill>
                    <a:srgbClr val="000000"/>
                  </a:solidFill>
                </a:rPr>
                <a:t>(етапи)</a:t>
              </a:r>
              <a:endParaRPr lang="ru-RU" altLang="uk-UA" sz="2000" b="1"/>
            </a:p>
          </p:txBody>
        </p:sp>
        <p:sp>
          <p:nvSpPr>
            <p:cNvPr id="6151" name="Text Box 53">
              <a:extLst>
                <a:ext uri="{FF2B5EF4-FFF2-40B4-BE49-F238E27FC236}">
                  <a16:creationId xmlns:a16="http://schemas.microsoft.com/office/drawing/2014/main" id="{469354DB-5F4E-D1B5-6097-88D1DF6DC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563"/>
              <a:ext cx="1330" cy="7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600">
                  <a:solidFill>
                    <a:srgbClr val="000000"/>
                  </a:solidFill>
                </a:rPr>
                <a:t>Розширення європейського економічного співтовариства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600">
                  <a:solidFill>
                    <a:srgbClr val="000000"/>
                  </a:solidFill>
                </a:rPr>
                <a:t>(ЄЕС)</a:t>
              </a:r>
              <a:endParaRPr lang="ru-RU" altLang="uk-UA" sz="1600"/>
            </a:p>
          </p:txBody>
        </p:sp>
        <p:sp>
          <p:nvSpPr>
            <p:cNvPr id="6152" name="Text Box 54">
              <a:extLst>
                <a:ext uri="{FF2B5EF4-FFF2-40B4-BE49-F238E27FC236}">
                  <a16:creationId xmlns:a16="http://schemas.microsoft.com/office/drawing/2014/main" id="{BDF9BA19-CCE6-6DF7-3D13-72C40A343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" y="1341"/>
              <a:ext cx="1640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1973 р. – Велика Британія, Данія, Ірландія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1981 р. – Греція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1986 р. – Іспанія, Португалія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1995 р. – Фінляндія, Швеція, Австрія</a:t>
              </a:r>
              <a:endParaRPr lang="ru-RU" altLang="uk-UA" sz="1400"/>
            </a:p>
          </p:txBody>
        </p:sp>
        <p:sp>
          <p:nvSpPr>
            <p:cNvPr id="6153" name="Line 55">
              <a:extLst>
                <a:ext uri="{FF2B5EF4-FFF2-40B4-BE49-F238E27FC236}">
                  <a16:creationId xmlns:a16="http://schemas.microsoft.com/office/drawing/2014/main" id="{BBA4E5C5-C094-B23B-6A24-C50429BF6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1351"/>
              <a:ext cx="0" cy="7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54" name="Line 56">
              <a:extLst>
                <a:ext uri="{FF2B5EF4-FFF2-40B4-BE49-F238E27FC236}">
                  <a16:creationId xmlns:a16="http://schemas.microsoft.com/office/drawing/2014/main" id="{5EBF82D6-9F7E-D4E2-1653-C8B0C8C89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2115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55" name="Line 57">
              <a:extLst>
                <a:ext uri="{FF2B5EF4-FFF2-40B4-BE49-F238E27FC236}">
                  <a16:creationId xmlns:a16="http://schemas.microsoft.com/office/drawing/2014/main" id="{A15A7C1B-88F5-8DD2-C765-6233A907A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1934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56" name="Line 58">
              <a:extLst>
                <a:ext uri="{FF2B5EF4-FFF2-40B4-BE49-F238E27FC236}">
                  <a16:creationId xmlns:a16="http://schemas.microsoft.com/office/drawing/2014/main" id="{4D3529F0-90A4-8B13-4890-F29ED8B26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1800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57" name="Line 59">
              <a:extLst>
                <a:ext uri="{FF2B5EF4-FFF2-40B4-BE49-F238E27FC236}">
                  <a16:creationId xmlns:a16="http://schemas.microsoft.com/office/drawing/2014/main" id="{E5F36D5A-8FAA-0E4E-C371-4FD2822F2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1487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58" name="Text Box 60">
              <a:extLst>
                <a:ext uri="{FF2B5EF4-FFF2-40B4-BE49-F238E27FC236}">
                  <a16:creationId xmlns:a16="http://schemas.microsoft.com/office/drawing/2014/main" id="{246F2C4B-C31F-3EA2-BFD4-8038D7BF2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607"/>
              <a:ext cx="1331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600">
                  <a:solidFill>
                    <a:srgbClr val="000000"/>
                  </a:solidFill>
                </a:rPr>
                <a:t>Підписання єдиного європейського акту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600">
                  <a:solidFill>
                    <a:srgbClr val="000000"/>
                  </a:solidFill>
                </a:rPr>
                <a:t>(1986 р.)</a:t>
              </a:r>
              <a:endParaRPr lang="ru-RU" altLang="uk-UA" sz="1600"/>
            </a:p>
          </p:txBody>
        </p:sp>
        <p:sp>
          <p:nvSpPr>
            <p:cNvPr id="6159" name="Text Box 61">
              <a:extLst>
                <a:ext uri="{FF2B5EF4-FFF2-40B4-BE49-F238E27FC236}">
                  <a16:creationId xmlns:a16="http://schemas.microsoft.com/office/drawing/2014/main" id="{EB796F7D-8E29-AAB6-837E-4B57796F9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043"/>
              <a:ext cx="2172" cy="3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Договір про Європейський Союз (Маастріхт, Голландія – 7.02.1992 р.)</a:t>
              </a:r>
              <a:endParaRPr lang="ru-RU" altLang="uk-UA" sz="1400"/>
            </a:p>
          </p:txBody>
        </p:sp>
        <p:sp>
          <p:nvSpPr>
            <p:cNvPr id="6160" name="Text Box 62">
              <a:extLst>
                <a:ext uri="{FF2B5EF4-FFF2-40B4-BE49-F238E27FC236}">
                  <a16:creationId xmlns:a16="http://schemas.microsoft.com/office/drawing/2014/main" id="{6565E5D1-F1F6-16F7-AE22-31B5CA4D1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" y="2402"/>
              <a:ext cx="1108" cy="5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200"/>
                <a:t>Європейські співтовариства (ЄСВС, Євроатом, Європейське співтовариство </a:t>
              </a:r>
            </a:p>
          </p:txBody>
        </p:sp>
        <p:sp>
          <p:nvSpPr>
            <p:cNvPr id="6161" name="Text Box 63">
              <a:extLst>
                <a:ext uri="{FF2B5EF4-FFF2-40B4-BE49-F238E27FC236}">
                  <a16:creationId xmlns:a16="http://schemas.microsoft.com/office/drawing/2014/main" id="{0D4912F1-53D1-19C0-5629-3AB37177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2402"/>
              <a:ext cx="1109" cy="6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Спільна зовнішня політика та політика безпеки</a:t>
              </a:r>
              <a:r>
                <a:rPr lang="ru-RU" altLang="uk-UA" sz="1200">
                  <a:solidFill>
                    <a:srgbClr val="000000"/>
                  </a:solidFill>
                </a:rPr>
                <a:t> </a:t>
              </a:r>
              <a:endParaRPr lang="ru-RU" altLang="uk-UA" sz="1200"/>
            </a:p>
          </p:txBody>
        </p:sp>
        <p:sp>
          <p:nvSpPr>
            <p:cNvPr id="6162" name="Text Box 64">
              <a:extLst>
                <a:ext uri="{FF2B5EF4-FFF2-40B4-BE49-F238E27FC236}">
                  <a16:creationId xmlns:a16="http://schemas.microsoft.com/office/drawing/2014/main" id="{9BA13AEC-B0DD-E0C3-016D-10104B9F8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6" y="2402"/>
              <a:ext cx="1109" cy="5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400">
                  <a:solidFill>
                    <a:srgbClr val="000000"/>
                  </a:solidFill>
                </a:rPr>
                <a:t>Співробітництво в сферах юстиції та внутрішніх справ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uk-UA" sz="1400"/>
            </a:p>
          </p:txBody>
        </p:sp>
        <p:sp>
          <p:nvSpPr>
            <p:cNvPr id="6163" name="Line 65">
              <a:extLst>
                <a:ext uri="{FF2B5EF4-FFF2-40B4-BE49-F238E27FC236}">
                  <a16:creationId xmlns:a16="http://schemas.microsoft.com/office/drawing/2014/main" id="{93C096AD-07CD-706B-4EF3-47C9460B4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7" y="2043"/>
              <a:ext cx="665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64" name="Line 66">
              <a:extLst>
                <a:ext uri="{FF2B5EF4-FFF2-40B4-BE49-F238E27FC236}">
                  <a16:creationId xmlns:a16="http://schemas.microsoft.com/office/drawing/2014/main" id="{9EEA3653-AD46-08C1-DBD1-0F5130EEF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4" y="2043"/>
              <a:ext cx="62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65" name="Text Box 67">
              <a:extLst>
                <a:ext uri="{FF2B5EF4-FFF2-40B4-BE49-F238E27FC236}">
                  <a16:creationId xmlns:a16="http://schemas.microsoft.com/office/drawing/2014/main" id="{FB044E84-8C71-6679-47FF-1BDC3C011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" y="3030"/>
              <a:ext cx="3458" cy="1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800">
                  <a:solidFill>
                    <a:srgbClr val="000000"/>
                  </a:solidFill>
                </a:rPr>
                <a:t>О п о р и</a:t>
              </a:r>
              <a:endParaRPr lang="ru-RU" altLang="uk-UA" sz="1800"/>
            </a:p>
          </p:txBody>
        </p:sp>
        <p:sp>
          <p:nvSpPr>
            <p:cNvPr id="6166" name="Text Box 68">
              <a:extLst>
                <a:ext uri="{FF2B5EF4-FFF2-40B4-BE49-F238E27FC236}">
                  <a16:creationId xmlns:a16="http://schemas.microsoft.com/office/drawing/2014/main" id="{1B384EAE-FE56-AACA-22E2-B315524F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3430"/>
              <a:ext cx="2394" cy="1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800">
                  <a:solidFill>
                    <a:srgbClr val="000000"/>
                  </a:solidFill>
                </a:rPr>
                <a:t>Розширення ЄС на схід</a:t>
              </a:r>
              <a:endParaRPr lang="ru-RU" altLang="uk-UA" sz="1800"/>
            </a:p>
          </p:txBody>
        </p:sp>
        <p:sp>
          <p:nvSpPr>
            <p:cNvPr id="6167" name="Text Box 69">
              <a:extLst>
                <a:ext uri="{FF2B5EF4-FFF2-40B4-BE49-F238E27FC236}">
                  <a16:creationId xmlns:a16="http://schemas.microsoft.com/office/drawing/2014/main" id="{D61860D0-777C-8094-65C4-1D83525C5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638"/>
              <a:ext cx="4561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300">
                  <a:solidFill>
                    <a:srgbClr val="000000"/>
                  </a:solidFill>
                </a:rPr>
                <a:t>Грудень 2002 р. (Копенгаген) – рішення Європейської Ради про вступ 10 нових членів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300">
                  <a:solidFill>
                    <a:srgbClr val="000000"/>
                  </a:solidFill>
                </a:rPr>
                <a:t>(з травня 2004 р.): (Естонія, Кіпр, Латвія, Литва, Мальта, Польща, Словаччина, Словенія, Угорщина, Чехія)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300">
                  <a:solidFill>
                    <a:srgbClr val="000000"/>
                  </a:solidFill>
                </a:rPr>
                <a:t>2007 р. – Болгарія, Румунія</a:t>
              </a:r>
              <a:endParaRPr lang="en-US" altLang="uk-UA" sz="13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uk-UA" sz="1300">
                  <a:solidFill>
                    <a:srgbClr val="000000"/>
                  </a:solidFill>
                </a:rPr>
                <a:t>2013 </a:t>
              </a:r>
              <a:r>
                <a:rPr lang="uk-UA" altLang="uk-UA" sz="1300">
                  <a:solidFill>
                    <a:srgbClr val="000000"/>
                  </a:solidFill>
                </a:rPr>
                <a:t>р. - Хорватія</a:t>
              </a:r>
              <a:endParaRPr lang="ru-RU" altLang="uk-UA" sz="1300"/>
            </a:p>
          </p:txBody>
        </p:sp>
        <p:grpSp>
          <p:nvGrpSpPr>
            <p:cNvPr id="6168" name="Group 70">
              <a:extLst>
                <a:ext uri="{FF2B5EF4-FFF2-40B4-BE49-F238E27FC236}">
                  <a16:creationId xmlns:a16="http://schemas.microsoft.com/office/drawing/2014/main" id="{875D3FCE-A99F-9294-ABB0-2D53D3B70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" y="294"/>
              <a:ext cx="532" cy="225"/>
              <a:chOff x="521" y="255"/>
              <a:chExt cx="544" cy="227"/>
            </a:xfrm>
          </p:grpSpPr>
          <p:sp>
            <p:nvSpPr>
              <p:cNvPr id="6188" name="Oval 71">
                <a:extLst>
                  <a:ext uri="{FF2B5EF4-FFF2-40B4-BE49-F238E27FC236}">
                    <a16:creationId xmlns:a16="http://schemas.microsoft.com/office/drawing/2014/main" id="{05F4EE54-0BC1-CD48-5812-BA22A984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55"/>
                <a:ext cx="408" cy="22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6189" name="Text Box 72">
                <a:extLst>
                  <a:ext uri="{FF2B5EF4-FFF2-40B4-BE49-F238E27FC236}">
                    <a16:creationId xmlns:a16="http://schemas.microsoft.com/office/drawing/2014/main" id="{DA7C2A01-C43B-077D-682D-96AEEF423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55"/>
                <a:ext cx="54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uk-UA" sz="1600" b="1">
                    <a:solidFill>
                      <a:srgbClr val="000000"/>
                    </a:solidFill>
                  </a:rPr>
                  <a:t>1 етап</a:t>
                </a:r>
                <a:endParaRPr lang="ru-RU" altLang="uk-UA" sz="1600" b="1"/>
              </a:p>
            </p:txBody>
          </p:sp>
        </p:grpSp>
        <p:grpSp>
          <p:nvGrpSpPr>
            <p:cNvPr id="6169" name="Group 73">
              <a:extLst>
                <a:ext uri="{FF2B5EF4-FFF2-40B4-BE49-F238E27FC236}">
                  <a16:creationId xmlns:a16="http://schemas.microsoft.com/office/drawing/2014/main" id="{E2F6B89B-0410-4AEB-5F8D-2D1DCC474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" y="1774"/>
              <a:ext cx="532" cy="225"/>
              <a:chOff x="521" y="255"/>
              <a:chExt cx="544" cy="227"/>
            </a:xfrm>
          </p:grpSpPr>
          <p:sp>
            <p:nvSpPr>
              <p:cNvPr id="6186" name="Oval 74">
                <a:extLst>
                  <a:ext uri="{FF2B5EF4-FFF2-40B4-BE49-F238E27FC236}">
                    <a16:creationId xmlns:a16="http://schemas.microsoft.com/office/drawing/2014/main" id="{8F60CD55-DF72-BD61-5B46-7AADD1663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55"/>
                <a:ext cx="408" cy="22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uk-UA" altLang="uk-UA" sz="1800"/>
              </a:p>
            </p:txBody>
          </p:sp>
          <p:sp>
            <p:nvSpPr>
              <p:cNvPr id="6187" name="Text Box 75">
                <a:extLst>
                  <a:ext uri="{FF2B5EF4-FFF2-40B4-BE49-F238E27FC236}">
                    <a16:creationId xmlns:a16="http://schemas.microsoft.com/office/drawing/2014/main" id="{A1DFF3B1-AD74-BE66-FC54-BB6733C81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55"/>
                <a:ext cx="54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uk-UA" sz="1600" b="1">
                    <a:solidFill>
                      <a:srgbClr val="000000"/>
                    </a:solidFill>
                  </a:rPr>
                  <a:t>3 етап</a:t>
                </a:r>
                <a:endParaRPr lang="ru-RU" altLang="uk-UA" sz="1600" b="1"/>
              </a:p>
            </p:txBody>
          </p:sp>
        </p:grpSp>
        <p:grpSp>
          <p:nvGrpSpPr>
            <p:cNvPr id="6170" name="Group 76">
              <a:extLst>
                <a:ext uri="{FF2B5EF4-FFF2-40B4-BE49-F238E27FC236}">
                  <a16:creationId xmlns:a16="http://schemas.microsoft.com/office/drawing/2014/main" id="{0402C002-7492-56B0-E643-AF1A9E8B76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" y="3203"/>
              <a:ext cx="532" cy="224"/>
              <a:chOff x="521" y="255"/>
              <a:chExt cx="544" cy="227"/>
            </a:xfrm>
          </p:grpSpPr>
          <p:sp>
            <p:nvSpPr>
              <p:cNvPr id="6184" name="Oval 77">
                <a:extLst>
                  <a:ext uri="{FF2B5EF4-FFF2-40B4-BE49-F238E27FC236}">
                    <a16:creationId xmlns:a16="http://schemas.microsoft.com/office/drawing/2014/main" id="{114EB084-3F26-2E9D-E3E5-F25A5F2D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55"/>
                <a:ext cx="408" cy="22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uk-UA" altLang="uk-UA" sz="1600"/>
              </a:p>
            </p:txBody>
          </p:sp>
          <p:sp>
            <p:nvSpPr>
              <p:cNvPr id="6185" name="Text Box 78">
                <a:extLst>
                  <a:ext uri="{FF2B5EF4-FFF2-40B4-BE49-F238E27FC236}">
                    <a16:creationId xmlns:a16="http://schemas.microsoft.com/office/drawing/2014/main" id="{02C7930D-CD18-5928-BC66-34E36A627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55"/>
                <a:ext cx="544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uk-UA" sz="1600" b="1">
                    <a:solidFill>
                      <a:srgbClr val="000000"/>
                    </a:solidFill>
                  </a:rPr>
                  <a:t>4 етап</a:t>
                </a:r>
                <a:endParaRPr lang="ru-RU" altLang="uk-UA" sz="1600" b="1"/>
              </a:p>
            </p:txBody>
          </p:sp>
        </p:grpSp>
        <p:sp>
          <p:nvSpPr>
            <p:cNvPr id="6171" name="Line 79">
              <a:extLst>
                <a:ext uri="{FF2B5EF4-FFF2-40B4-BE49-F238E27FC236}">
                  <a16:creationId xmlns:a16="http://schemas.microsoft.com/office/drawing/2014/main" id="{6140F00C-A2FA-1FC9-7309-C9B362AC9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" y="832"/>
              <a:ext cx="22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72" name="Line 80">
              <a:extLst>
                <a:ext uri="{FF2B5EF4-FFF2-40B4-BE49-F238E27FC236}">
                  <a16:creationId xmlns:a16="http://schemas.microsoft.com/office/drawing/2014/main" id="{3E249B4F-EE14-3E4C-FB20-36911017A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3" y="1056"/>
              <a:ext cx="487" cy="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73" name="Line 81">
              <a:extLst>
                <a:ext uri="{FF2B5EF4-FFF2-40B4-BE49-F238E27FC236}">
                  <a16:creationId xmlns:a16="http://schemas.microsoft.com/office/drawing/2014/main" id="{E3891282-AC35-46BD-D999-8A067906D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2" y="1056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74" name="Oval 82">
              <a:extLst>
                <a:ext uri="{FF2B5EF4-FFF2-40B4-BE49-F238E27FC236}">
                  <a16:creationId xmlns:a16="http://schemas.microsoft.com/office/drawing/2014/main" id="{9330CEAB-4D94-E86C-DC68-BB34C243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1191"/>
              <a:ext cx="1065" cy="31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uk-UA" altLang="uk-UA" sz="1800"/>
            </a:p>
          </p:txBody>
        </p:sp>
        <p:sp>
          <p:nvSpPr>
            <p:cNvPr id="6175" name="Text Box 83">
              <a:extLst>
                <a:ext uri="{FF2B5EF4-FFF2-40B4-BE49-F238E27FC236}">
                  <a16:creationId xmlns:a16="http://schemas.microsoft.com/office/drawing/2014/main" id="{80321069-4A66-1BB5-38B4-234CD36AF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1235"/>
              <a:ext cx="124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200" b="1">
                  <a:solidFill>
                    <a:srgbClr val="000000"/>
                  </a:solidFill>
                </a:rPr>
                <a:t>Цілі європейської інтеграції</a:t>
              </a:r>
              <a:endParaRPr lang="ru-RU" altLang="uk-UA" sz="1200"/>
            </a:p>
          </p:txBody>
        </p:sp>
        <p:sp>
          <p:nvSpPr>
            <p:cNvPr id="6176" name="Text Box 84">
              <a:extLst>
                <a:ext uri="{FF2B5EF4-FFF2-40B4-BE49-F238E27FC236}">
                  <a16:creationId xmlns:a16="http://schemas.microsoft.com/office/drawing/2014/main" id="{374A7CC5-1D98-AAC3-CFCB-E834B0DDB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1248"/>
              <a:ext cx="62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uk-UA" altLang="uk-UA" sz="1800"/>
            </a:p>
          </p:txBody>
        </p:sp>
        <p:sp>
          <p:nvSpPr>
            <p:cNvPr id="6177" name="Line 85">
              <a:extLst>
                <a:ext uri="{FF2B5EF4-FFF2-40B4-BE49-F238E27FC236}">
                  <a16:creationId xmlns:a16="http://schemas.microsoft.com/office/drawing/2014/main" id="{129967A9-192B-C91D-3265-62550D71C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1505"/>
              <a:ext cx="0" cy="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78" name="Line 86">
              <a:extLst>
                <a:ext uri="{FF2B5EF4-FFF2-40B4-BE49-F238E27FC236}">
                  <a16:creationId xmlns:a16="http://schemas.microsoft.com/office/drawing/2014/main" id="{9116FA42-D70A-A594-C37D-0C0362964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1639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79" name="Line 87">
              <a:extLst>
                <a:ext uri="{FF2B5EF4-FFF2-40B4-BE49-F238E27FC236}">
                  <a16:creationId xmlns:a16="http://schemas.microsoft.com/office/drawing/2014/main" id="{87397707-A41C-38F6-DB81-453CE6929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2133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80" name="Line 88">
              <a:extLst>
                <a:ext uri="{FF2B5EF4-FFF2-40B4-BE49-F238E27FC236}">
                  <a16:creationId xmlns:a16="http://schemas.microsoft.com/office/drawing/2014/main" id="{B98F6C2B-9A62-1E5C-553A-496736DA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2670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181" name="Text Box 89">
              <a:extLst>
                <a:ext uri="{FF2B5EF4-FFF2-40B4-BE49-F238E27FC236}">
                  <a16:creationId xmlns:a16="http://schemas.microsoft.com/office/drawing/2014/main" id="{23BE6DFA-B1BA-5AFD-7EB1-EC25EDFB8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1550"/>
              <a:ext cx="7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uk-UA" altLang="uk-UA" sz="1800"/>
            </a:p>
          </p:txBody>
        </p:sp>
        <p:sp>
          <p:nvSpPr>
            <p:cNvPr id="6182" name="Text Box 91">
              <a:extLst>
                <a:ext uri="{FF2B5EF4-FFF2-40B4-BE49-F238E27FC236}">
                  <a16:creationId xmlns:a16="http://schemas.microsoft.com/office/drawing/2014/main" id="{5A9295A5-919F-F4A3-E817-6D1CB4463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1818"/>
              <a:ext cx="909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uk-UA" sz="1100">
                  <a:solidFill>
                    <a:srgbClr val="000000"/>
                  </a:solidFill>
                </a:rPr>
                <a:t>Спільна політика в соціальній сфері, науково-технічного розвитку і охорони навколишнього середовища</a:t>
              </a:r>
              <a:endParaRPr lang="ru-RU" altLang="uk-UA" sz="1100"/>
            </a:p>
          </p:txBody>
        </p:sp>
        <p:sp>
          <p:nvSpPr>
            <p:cNvPr id="6183" name="Text Box 92">
              <a:extLst>
                <a:ext uri="{FF2B5EF4-FFF2-40B4-BE49-F238E27FC236}">
                  <a16:creationId xmlns:a16="http://schemas.microsoft.com/office/drawing/2014/main" id="{A48A1406-091F-B35E-5CCF-F85802886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" y="2504"/>
              <a:ext cx="72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uk-UA" altLang="uk-UA" sz="1800"/>
            </a:p>
          </p:txBody>
        </p:sp>
      </p:grpSp>
      <p:sp>
        <p:nvSpPr>
          <p:cNvPr id="6148" name="Text Box 93">
            <a:extLst>
              <a:ext uri="{FF2B5EF4-FFF2-40B4-BE49-F238E27FC236}">
                <a16:creationId xmlns:a16="http://schemas.microsoft.com/office/drawing/2014/main" id="{91A0840C-A3F8-93E1-9B13-F134BFCD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4044950"/>
            <a:ext cx="1443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1200">
                <a:solidFill>
                  <a:srgbClr val="000000"/>
                </a:solidFill>
              </a:rPr>
              <a:t>Інтеграція в сфері зовнішньої політики</a:t>
            </a:r>
            <a:endParaRPr lang="ru-RU" altLang="uk-UA"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6CC93B8F-613F-BC4E-D8F1-F45E83C90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/>
              <a:t>Пріоритети ЄС на 2025-2029 рр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0A8CB516-5F52-ABDD-62DC-353D8BD60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62950" cy="3886200"/>
          </a:xfrm>
        </p:spPr>
        <p:txBody>
          <a:bodyPr/>
          <a:lstStyle/>
          <a:p>
            <a:r>
              <a:rPr lang="uk-UA" altLang="uk-UA"/>
              <a:t>Економічний розвиток та інновації</a:t>
            </a:r>
          </a:p>
          <a:p>
            <a:r>
              <a:rPr lang="uk-UA" altLang="uk-UA"/>
              <a:t>Екологічна стійкість і кліматичні дії</a:t>
            </a:r>
          </a:p>
          <a:p>
            <a:r>
              <a:rPr lang="uk-UA" altLang="uk-UA"/>
              <a:t>Соціальне вимірювання та інклюзивність</a:t>
            </a:r>
          </a:p>
          <a:p>
            <a:r>
              <a:rPr lang="uk-UA" altLang="uk-UA"/>
              <a:t>Інфраструктурний розвиток і зв'язок</a:t>
            </a:r>
          </a:p>
          <a:p>
            <a:r>
              <a:rPr lang="uk-UA" altLang="uk-UA"/>
              <a:t>Безпека та оборона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E251EFF1-711C-3D76-121D-8DED5367D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Виклики для ЄС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8C247DB6-96B4-29AB-163E-9D6CF57BC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Безпека та стабільність</a:t>
            </a:r>
            <a:r>
              <a:rPr lang="hr-HR" altLang="uk-UA" sz="2400"/>
              <a:t> – </a:t>
            </a:r>
            <a:r>
              <a:rPr lang="uk-UA" altLang="uk-UA" sz="2400"/>
              <a:t>Україна, Африка, Близький Схід</a:t>
            </a:r>
            <a:endParaRPr lang="hr-HR" altLang="uk-UA" sz="240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Міграція</a:t>
            </a:r>
            <a:r>
              <a:rPr lang="hr-HR" altLang="uk-UA" sz="2400"/>
              <a:t> – </a:t>
            </a:r>
            <a:r>
              <a:rPr lang="uk-UA" altLang="uk-UA" sz="2400"/>
              <a:t>нестабільність, економічні фактори</a:t>
            </a:r>
            <a:endParaRPr lang="hr-HR" altLang="uk-UA" sz="240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Клімат</a:t>
            </a:r>
            <a:r>
              <a:rPr lang="hr-HR" altLang="uk-UA" sz="2400"/>
              <a:t> – </a:t>
            </a:r>
            <a:r>
              <a:rPr lang="uk-UA" altLang="uk-UA" sz="2400"/>
              <a:t>Зелений курс</a:t>
            </a:r>
            <a:endParaRPr lang="hr-HR" altLang="uk-UA" sz="240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Фінансова криза</a:t>
            </a:r>
            <a:r>
              <a:rPr lang="hr-HR" altLang="uk-UA" sz="2400"/>
              <a:t> – </a:t>
            </a:r>
            <a:r>
              <a:rPr lang="uk-UA" altLang="uk-UA" sz="2400"/>
              <a:t>розпочалася у </a:t>
            </a:r>
            <a:r>
              <a:rPr lang="hr-HR" altLang="uk-UA" sz="2400"/>
              <a:t>2009</a:t>
            </a:r>
            <a:r>
              <a:rPr lang="uk-UA" altLang="uk-UA" sz="2400"/>
              <a:t> році</a:t>
            </a:r>
            <a:endParaRPr lang="hr-HR" altLang="uk-UA" sz="240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Референдум у Великобританії</a:t>
            </a:r>
            <a:endParaRPr lang="hr-HR" altLang="uk-UA" sz="240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КОВІД</a:t>
            </a:r>
            <a:r>
              <a:rPr lang="hr-HR" altLang="uk-UA" sz="2400"/>
              <a:t> 19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Інституційні виклики</a:t>
            </a:r>
            <a:r>
              <a:rPr lang="hr-HR" altLang="uk-UA" sz="2400"/>
              <a:t> – </a:t>
            </a:r>
            <a:r>
              <a:rPr lang="uk-UA" altLang="uk-UA" sz="2400"/>
              <a:t>розширення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Довіра і легітимність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400"/>
              <a:t>Європа на різних швидкостях </a:t>
            </a:r>
            <a:endParaRPr lang="hr-HR" altLang="uk-UA" sz="2400"/>
          </a:p>
          <a:p>
            <a:pPr marL="0" indent="0">
              <a:buFont typeface="Wingdings" panose="05000000000000000000" pitchFamily="2" charset="2"/>
              <a:buNone/>
            </a:pPr>
            <a:endParaRPr lang="uk-UA" alt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D94132D6-A12B-1D79-450F-71E0FD220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Реформування ЄС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id="{AD97B0A7-FD13-CC60-2F7B-6F77F45BF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r>
              <a:rPr lang="uk-UA" altLang="uk-UA"/>
              <a:t>Роль ЄС має залишатися переважно економічною ?</a:t>
            </a:r>
          </a:p>
          <a:p>
            <a:r>
              <a:rPr lang="uk-UA" altLang="uk-UA"/>
              <a:t>ЄС має перетворитися на «військовий проєкт» (воєнна економіка) у відповідь на російську агресію?</a:t>
            </a:r>
          </a:p>
          <a:p>
            <a:r>
              <a:rPr lang="uk-UA" altLang="uk-UA">
                <a:solidFill>
                  <a:srgbClr val="FF0000"/>
                </a:solidFill>
              </a:rPr>
              <a:t>Процес прийняття рішення має змінитися ?</a:t>
            </a:r>
          </a:p>
          <a:p>
            <a:r>
              <a:rPr lang="uk-UA" altLang="uk-UA"/>
              <a:t>«Білий мир» (миром одне з одним, але не з рештою світу)?</a:t>
            </a:r>
          </a:p>
          <a:p>
            <a:endParaRPr lang="uk-UA" altLang="uk-UA"/>
          </a:p>
          <a:p>
            <a:endParaRPr lang="uk-UA" alt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>
            <a:extLst>
              <a:ext uri="{FF2B5EF4-FFF2-40B4-BE49-F238E27FC236}">
                <a16:creationId xmlns:a16="http://schemas.microsoft.com/office/drawing/2014/main" id="{6C1805E4-1740-A39C-338D-817D945C0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uk-UA" altLang="uk-UA" sz="3600"/>
              <a:t>Дипломатична революція в ЄС</a:t>
            </a:r>
          </a:p>
        </p:txBody>
      </p:sp>
      <p:sp>
        <p:nvSpPr>
          <p:cNvPr id="37891" name="Объект 4">
            <a:extLst>
              <a:ext uri="{FF2B5EF4-FFF2-40B4-BE49-F238E27FC236}">
                <a16:creationId xmlns:a16="http://schemas.microsoft.com/office/drawing/2014/main" id="{BE61F71E-94AF-5B11-052C-E6DFE4EC7FC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uk-UA" sz="2000"/>
              <a:t>Європейські столиці побоюються, що внутрішні політичні проблеми ЄС можуть підірвати результати його зовнішньої політики</a:t>
            </a:r>
          </a:p>
        </p:txBody>
      </p:sp>
      <p:sp>
        <p:nvSpPr>
          <p:cNvPr id="37892" name="Объект 5">
            <a:extLst>
              <a:ext uri="{FF2B5EF4-FFF2-40B4-BE49-F238E27FC236}">
                <a16:creationId xmlns:a16="http://schemas.microsoft.com/office/drawing/2014/main" id="{D69BEA3D-03DE-99A7-CE74-231F8006EF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uk-UA" altLang="uk-UA" sz="2000"/>
              <a:t>Нездатність ЄС ухвалювати єдині рішення, зокрема розблокування кредиту Києву на 90 млрд євро та заходів для тиску на Росію, оголює системний параліч блоку. ЄС ризикує опинитися на узбіччі в момент, коли геополітичні рішення приймаються швидше, ніж їх може опрацювати система.</a:t>
            </a:r>
          </a:p>
        </p:txBody>
      </p:sp>
      <p:pic>
        <p:nvPicPr>
          <p:cNvPr id="37893" name="Рисунок 6">
            <a:extLst>
              <a:ext uri="{FF2B5EF4-FFF2-40B4-BE49-F238E27FC236}">
                <a16:creationId xmlns:a16="http://schemas.microsoft.com/office/drawing/2014/main" id="{C187A78D-B8AA-B756-E7BB-D104841B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36687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063AB63E-C7B6-3C63-D19E-A4461C55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/>
              <a:t>Дипломатична революція в ЄС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BC6C1271-3BD9-E0FC-81F7-3AD24BC81B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uk-UA" sz="2400"/>
              <a:t>Група країн на чолі з Німеччиною та Швецією наполягає на різкому обмеженні або повному скасуванні національних вето, які дозволяють одній столиці блокувати дії всього блоку.</a:t>
            </a:r>
          </a:p>
        </p:txBody>
      </p:sp>
      <p:sp>
        <p:nvSpPr>
          <p:cNvPr id="38916" name="Объект 3">
            <a:extLst>
              <a:ext uri="{FF2B5EF4-FFF2-40B4-BE49-F238E27FC236}">
                <a16:creationId xmlns:a16="http://schemas.microsoft.com/office/drawing/2014/main" id="{AA8BE5CE-976F-EFDC-B051-91367FDE6E1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316413" cy="3886200"/>
          </a:xfrm>
        </p:spPr>
        <p:txBody>
          <a:bodyPr/>
          <a:lstStyle/>
          <a:p>
            <a:r>
              <a:rPr lang="uk-UA" altLang="uk-UA" sz="1800"/>
              <a:t>«Ми повинні скасувати принцип одностайності в ЄС у зовнішній політиці та політиці безпеки до кінця поточного законодавчого періоду, щоб стати більш здатними до дій на міжнародній арені та стати по-справжньому дорослими. Весь досвід, який ми отримали за останні тижні завдяки допомозі Україні та санкціям проти Росії, вказує на це», – заявив міністр закордонних справ Німеччини Йоганн Вадефуль</a:t>
            </a:r>
            <a:r>
              <a:rPr lang="uk-UA" altLang="uk-UA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EED4864E-434E-6E84-D153-9B42BA7FD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Диломатична революція в ЄС</a:t>
            </a:r>
          </a:p>
        </p:txBody>
      </p:sp>
      <p:sp>
        <p:nvSpPr>
          <p:cNvPr id="39939" name="Объект 2">
            <a:extLst>
              <a:ext uri="{FF2B5EF4-FFF2-40B4-BE49-F238E27FC236}">
                <a16:creationId xmlns:a16="http://schemas.microsoft.com/office/drawing/2014/main" id="{2B8A4601-43A8-7779-E090-A34834AC533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uk-UA" sz="2400"/>
              <a:t>Інша група країн, включаючи Францію, Бельгію та малі держави-члени, які бояться бути придушеними, твердо захищають право вето, стверджуючи, що воно є основою їхніх національних інтересів. </a:t>
            </a:r>
          </a:p>
        </p:txBody>
      </p:sp>
      <p:sp>
        <p:nvSpPr>
          <p:cNvPr id="39940" name="Объект 3">
            <a:extLst>
              <a:ext uri="{FF2B5EF4-FFF2-40B4-BE49-F238E27FC236}">
                <a16:creationId xmlns:a16="http://schemas.microsoft.com/office/drawing/2014/main" id="{8006D4D0-AE8D-FDEB-D486-A99C6631E4E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8600" cy="4256088"/>
          </a:xfrm>
        </p:spPr>
        <p:txBody>
          <a:bodyPr/>
          <a:lstStyle/>
          <a:p>
            <a:r>
              <a:rPr lang="ru-RU" altLang="uk-UA" sz="2400"/>
              <a:t>«Я думаю, що початок дебатів про правила одностайності в Європі зараз був би найкоротшим шляхом до виникнення реальних проблем», – заявив прем'єр-міністр Бельгії Барт Де Вевер.</a:t>
            </a:r>
            <a:endParaRPr lang="uk-UA" altLang="uk-UA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FE39A98A-2615-C090-BB81-0483D77F8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Реформування ЄС</a:t>
            </a:r>
          </a:p>
        </p:txBody>
      </p:sp>
      <p:sp>
        <p:nvSpPr>
          <p:cNvPr id="40963" name="Объект 2">
            <a:extLst>
              <a:ext uri="{FF2B5EF4-FFF2-40B4-BE49-F238E27FC236}">
                <a16:creationId xmlns:a16="http://schemas.microsoft.com/office/drawing/2014/main" id="{0FD69E25-4B7B-FF31-32CE-6F78B05812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828800"/>
            <a:ext cx="4171950" cy="4038600"/>
          </a:xfrm>
        </p:spPr>
        <p:txBody>
          <a:bodyPr/>
          <a:lstStyle/>
          <a:p>
            <a:r>
              <a:rPr lang="uk-UA" altLang="uk-UA" sz="2400"/>
              <a:t>Плани щодо зміцнення оборонної автономії Європи на тлі триваючих сумнівів щодо зобов’язань США захистити європейські нації та підтримувати військову підтримку України.</a:t>
            </a:r>
          </a:p>
        </p:txBody>
      </p:sp>
      <p:sp>
        <p:nvSpPr>
          <p:cNvPr id="40964" name="Объект 3">
            <a:extLst>
              <a:ext uri="{FF2B5EF4-FFF2-40B4-BE49-F238E27FC236}">
                <a16:creationId xmlns:a16="http://schemas.microsoft.com/office/drawing/2014/main" id="{7F17DFB5-F7E7-57C2-437A-B552C459EC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57338"/>
            <a:ext cx="4316413" cy="4310062"/>
          </a:xfrm>
        </p:spPr>
        <p:txBody>
          <a:bodyPr/>
          <a:lstStyle/>
          <a:p>
            <a:r>
              <a:rPr lang="ru-RU" altLang="uk-UA" sz="2400"/>
              <a:t>19 березня 2025 р. Єврокомісія Комісія та Верховний представник представили Білу книгу щодо європейської оборони – Готовність до 2030 року. </a:t>
            </a:r>
            <a:endParaRPr lang="uk-UA" altLang="uk-UA" sz="2400"/>
          </a:p>
        </p:txBody>
      </p:sp>
      <p:pic>
        <p:nvPicPr>
          <p:cNvPr id="40965" name="Рисунок 4">
            <a:extLst>
              <a:ext uri="{FF2B5EF4-FFF2-40B4-BE49-F238E27FC236}">
                <a16:creationId xmlns:a16="http://schemas.microsoft.com/office/drawing/2014/main" id="{9BB97C28-D862-6F99-769D-7328FF08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391025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3EE9259A-DE3C-C3D5-752A-15323C1C5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200"/>
              <a:t>У Білій книзі окреслено 3 ключові сфери діяльності: </a:t>
            </a:r>
            <a:endParaRPr lang="uk-UA" altLang="uk-UA" sz="3200"/>
          </a:p>
        </p:txBody>
      </p:sp>
      <p:sp>
        <p:nvSpPr>
          <p:cNvPr id="41987" name="Объект 4">
            <a:extLst>
              <a:ext uri="{FF2B5EF4-FFF2-40B4-BE49-F238E27FC236}">
                <a16:creationId xmlns:a16="http://schemas.microsoft.com/office/drawing/2014/main" id="{1FEB73F4-9BE6-A97D-D8A5-5EB2CAAE19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362950" cy="4167187"/>
          </a:xfrm>
        </p:spPr>
        <p:txBody>
          <a:bodyPr/>
          <a:lstStyle/>
          <a:p>
            <a:r>
              <a:rPr lang="uk-UA" altLang="uk-UA" sz="2400" b="1"/>
              <a:t>Усунення прогалин у можливостях і підтримка європейської оборонної промисловості</a:t>
            </a:r>
            <a:r>
              <a:rPr lang="uk-UA" altLang="uk-UA" sz="2400"/>
              <a:t>.</a:t>
            </a:r>
          </a:p>
          <a:p>
            <a:r>
              <a:rPr lang="uk-UA" altLang="uk-UA" sz="2400" b="1"/>
              <a:t>Поглиблення єдиного ринку оборони </a:t>
            </a:r>
            <a:r>
              <a:rPr lang="uk-UA" altLang="uk-UA" sz="2400"/>
              <a:t>та прискорення трансформації оборони за допомогою проривних інновацій, таких як ШІ та квантові технології. </a:t>
            </a:r>
          </a:p>
          <a:p>
            <a:r>
              <a:rPr lang="uk-UA" altLang="uk-UA" sz="2400" b="1"/>
              <a:t>Підвищення готовності Європи до найгірших сценаріїв </a:t>
            </a:r>
            <a:r>
              <a:rPr lang="uk-UA" altLang="uk-UA" sz="2400"/>
              <a:t>шляхом покращення військової мобільності, накопичення запасів та сприяння оперативному співробітництву в ЄС.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3F16FB84-CACE-D7A6-EFAC-2D2E2B811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Порядок денний ЄС: 5 сценаріїв розвитку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F6A6F-108A-BBAD-B8EC-B77707112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uk-UA" altLang="sr-Latn-RS" sz="2200" b="1" dirty="0"/>
              <a:t>Ніколи не здаватися </a:t>
            </a:r>
            <a:r>
              <a:rPr lang="hr-HR" altLang="sr-Latn-RS" sz="2200" dirty="0"/>
              <a:t>– </a:t>
            </a:r>
            <a:r>
              <a:rPr lang="uk-UA" altLang="sr-Latn-RS" sz="2200" dirty="0"/>
              <a:t>план позитивних реформ для ЄС </a:t>
            </a:r>
            <a:endParaRPr lang="hr-HR" altLang="sr-Latn-RS" sz="22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uk-UA" altLang="sr-Latn-RS" sz="2200" b="1" dirty="0"/>
              <a:t>Спільний ринок </a:t>
            </a:r>
            <a:r>
              <a:rPr lang="hr-HR" altLang="sr-Latn-RS" sz="2200" dirty="0"/>
              <a:t>– </a:t>
            </a:r>
            <a:r>
              <a:rPr lang="uk-UA" altLang="sr-Latn-RS" sz="2200" dirty="0"/>
              <a:t>ЄС постійно наголошує на економічній вагомості, зменшуючи співпрацю в інших секторах </a:t>
            </a:r>
            <a:endParaRPr lang="hr-HR" altLang="sr-Latn-RS" sz="22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uk-UA" altLang="sr-Latn-RS" sz="2200" b="1" dirty="0">
                <a:solidFill>
                  <a:srgbClr val="FF0000"/>
                </a:solidFill>
              </a:rPr>
              <a:t>Хто хоче більшого – робитиме більше </a:t>
            </a:r>
            <a:r>
              <a:rPr lang="hr-HR" altLang="sr-Latn-RS" sz="2200" dirty="0"/>
              <a:t>– </a:t>
            </a:r>
            <a:r>
              <a:rPr lang="uk-UA" altLang="sr-Latn-RS" sz="2200" dirty="0"/>
              <a:t>дозволяє країнам-членам, які цього бажають, глибше інтегруватися у певних секторах </a:t>
            </a:r>
            <a:endParaRPr lang="hr-HR" altLang="sr-Latn-RS" sz="22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uk-UA" altLang="sr-Latn-RS" sz="2200" b="1" dirty="0"/>
              <a:t>Робити менше, але ефективніше </a:t>
            </a:r>
            <a:r>
              <a:rPr lang="hr-HR" altLang="sr-Latn-RS" sz="2200" dirty="0"/>
              <a:t>– </a:t>
            </a:r>
            <a:r>
              <a:rPr lang="uk-UA" altLang="sr-Latn-RS" sz="2200" dirty="0"/>
              <a:t>підсилення співпраці у певних  напрямках, і послаблення в інших </a:t>
            </a:r>
            <a:endParaRPr lang="hr-HR" altLang="sr-Latn-RS" sz="22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uk-UA" altLang="sr-Latn-RS" sz="2200" b="1" dirty="0"/>
              <a:t>Разом можемо більше </a:t>
            </a:r>
            <a:r>
              <a:rPr lang="hr-HR" altLang="sr-Latn-RS" sz="2200" dirty="0"/>
              <a:t>– </a:t>
            </a:r>
            <a:r>
              <a:rPr lang="uk-UA" altLang="sr-Latn-RS" sz="2200" dirty="0"/>
              <a:t>робити більше разом у всіх напрямках </a:t>
            </a:r>
            <a:endParaRPr lang="hr-HR" altLang="sr-Latn-RS" sz="22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E513D9FB-D82E-261E-8878-716089186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«Європа двох швидкостей»</a:t>
            </a:r>
          </a:p>
        </p:txBody>
      </p:sp>
      <p:sp>
        <p:nvSpPr>
          <p:cNvPr id="44035" name="Объект 3">
            <a:extLst>
              <a:ext uri="{FF2B5EF4-FFF2-40B4-BE49-F238E27FC236}">
                <a16:creationId xmlns:a16="http://schemas.microsoft.com/office/drawing/2014/main" id="{E322215D-102C-2990-54D5-584405566BD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uk-UA" sz="2000"/>
              <a:t>Окремі лідери ЄС на неформальному саміті у Бельгії 12 лютого 2026 р.  фактично погодили, що концепція "Європи двох швидкостей" тепер стане основою для подальшого економічного зміцнення Євросоюзу.</a:t>
            </a:r>
            <a:endParaRPr lang="uk-UA" altLang="uk-UA" sz="2000"/>
          </a:p>
        </p:txBody>
      </p:sp>
      <p:sp>
        <p:nvSpPr>
          <p:cNvPr id="44036" name="Объект 4">
            <a:extLst>
              <a:ext uri="{FF2B5EF4-FFF2-40B4-BE49-F238E27FC236}">
                <a16:creationId xmlns:a16="http://schemas.microsoft.com/office/drawing/2014/main" id="{2842651A-E445-CF63-95E2-882DDDC5FC3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95800" y="1981200"/>
            <a:ext cx="4191000" cy="3886200"/>
          </a:xfrm>
        </p:spPr>
        <p:txBody>
          <a:bodyPr/>
          <a:lstStyle/>
          <a:p>
            <a:r>
              <a:rPr lang="ru-RU" altLang="uk-UA" sz="2400"/>
              <a:t>Концепція "Європи двох швидкостей" покликана просувати реформи, обходячи принцип одностайності, який вважають перешкодою для конкурентоспроможності в умовах стратегічного суперництва зі США та Китаєм.</a:t>
            </a:r>
            <a:endParaRPr lang="uk-UA" altLang="uk-UA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D517AA-0249-E721-15B4-CAE8FD5F9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>
                <a:solidFill>
                  <a:schemeClr val="hlink"/>
                </a:solidFill>
              </a:rPr>
              <a:t>Приналежність країн до ЄС та НАТО</a:t>
            </a:r>
            <a:endParaRPr lang="ru-RU" altLang="uk-UA" sz="2800" b="1">
              <a:solidFill>
                <a:schemeClr val="hlink"/>
              </a:solidFill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C3EEBB5E-2CFD-2461-537E-4F800412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84313"/>
            <a:ext cx="76739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DD573B35-7D5C-9BE9-5B98-8BA3A7ED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«Європа двох швидкостей»</a:t>
            </a:r>
          </a:p>
        </p:txBody>
      </p:sp>
      <p:sp>
        <p:nvSpPr>
          <p:cNvPr id="45059" name="Объект 2">
            <a:extLst>
              <a:ext uri="{FF2B5EF4-FFF2-40B4-BE49-F238E27FC236}">
                <a16:creationId xmlns:a16="http://schemas.microsoft.com/office/drawing/2014/main" id="{2699EBA5-F3C4-8A56-25B9-BE5F26F376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uk-UA"/>
              <a:t>Завершення формування Союзу заощаджень та інвестицій.  </a:t>
            </a:r>
          </a:p>
          <a:p>
            <a:r>
              <a:rPr lang="ru-RU" altLang="uk-UA"/>
              <a:t>Він може вивільнити до 470 млрд євро інвестицій (Урсула фон дер Ляєн).</a:t>
            </a:r>
            <a:endParaRPr lang="uk-UA" altLang="uk-UA"/>
          </a:p>
        </p:txBody>
      </p:sp>
      <p:sp>
        <p:nvSpPr>
          <p:cNvPr id="45060" name="Объект 3">
            <a:extLst>
              <a:ext uri="{FF2B5EF4-FFF2-40B4-BE49-F238E27FC236}">
                <a16:creationId xmlns:a16="http://schemas.microsoft.com/office/drawing/2014/main" id="{DC2BE3BA-2ACB-EFB1-3AB0-DE23D5454D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uk-UA" altLang="uk-UA" sz="2400"/>
              <a:t>28-й режим, що передбачає розгляд ЄС як єдиного ринку для реєстрації компаній і праці – з відмовою від мозаїки з 27 різних національних правил, які вважають перешкодою для залучення капіталу.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9E012782-6A2D-5860-2565-1AEE040BC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r>
              <a:rPr lang="uk-UA" altLang="uk-UA"/>
              <a:t> </a:t>
            </a:r>
            <a:r>
              <a:rPr lang="uk-UA" altLang="uk-UA" sz="3600" b="1"/>
              <a:t>“Європа двох швидкостей” переходить від слів до дій</a:t>
            </a:r>
            <a:br>
              <a:rPr lang="uk-UA" altLang="uk-UA"/>
            </a:br>
            <a:endParaRPr lang="uk-UA" altLang="uk-UA"/>
          </a:p>
        </p:txBody>
      </p:sp>
      <p:sp>
        <p:nvSpPr>
          <p:cNvPr id="46083" name="Объект 2">
            <a:extLst>
              <a:ext uri="{FF2B5EF4-FFF2-40B4-BE49-F238E27FC236}">
                <a16:creationId xmlns:a16="http://schemas.microsoft.com/office/drawing/2014/main" id="{BE997F07-26EA-A880-B012-F7AB63824AA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uk-UA"/>
              <a:t>16 лютого  2026 р. в Брюсселі міністри фінансів </a:t>
            </a:r>
            <a:r>
              <a:rPr lang="uk-UA" altLang="uk-UA" b="1"/>
              <a:t>Франції, Німеччини, Італії, Нідерландів, Польщі та Іспанії</a:t>
            </a:r>
            <a:r>
              <a:rPr lang="uk-UA" altLang="uk-UA"/>
              <a:t> провели окрему зустріч у межах політики “Європи двох швидкостей”</a:t>
            </a:r>
            <a:r>
              <a:rPr lang="uk-UA" altLang="uk-UA" i="1"/>
              <a:t>.</a:t>
            </a:r>
            <a:endParaRPr lang="uk-UA" altLang="uk-UA"/>
          </a:p>
        </p:txBody>
      </p:sp>
      <p:sp>
        <p:nvSpPr>
          <p:cNvPr id="43012" name="Объект 3">
            <a:extLst>
              <a:ext uri="{FF2B5EF4-FFF2-40B4-BE49-F238E27FC236}">
                <a16:creationId xmlns:a16="http://schemas.microsoft.com/office/drawing/2014/main" id="{0DD7A17E-2F44-6FE8-801C-1CB5E0F0D47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altLang="uk-UA" sz="2000" i="1" dirty="0"/>
              <a:t>Основні теми зустрічі: </a:t>
            </a:r>
            <a:endParaRPr lang="uk-UA" altLang="uk-UA" sz="2000" dirty="0"/>
          </a:p>
          <a:p>
            <a:pPr>
              <a:defRPr/>
            </a:pPr>
            <a:r>
              <a:rPr lang="uk-UA" altLang="uk-UA" sz="2000" b="1" dirty="0"/>
              <a:t>Союз заощаджень та інвестицій ЄС</a:t>
            </a:r>
            <a:r>
              <a:rPr lang="uk-UA" altLang="uk-UA" sz="2000" dirty="0"/>
              <a:t> (оновлений Банківський союз і CMU)</a:t>
            </a:r>
          </a:p>
          <a:p>
            <a:pPr>
              <a:defRPr/>
            </a:pPr>
            <a:r>
              <a:rPr lang="uk-UA" altLang="uk-UA" sz="2000" b="1" dirty="0"/>
              <a:t> Стійкість ланцюгів постачання критично важливої сировини</a:t>
            </a:r>
            <a:endParaRPr lang="uk-UA" altLang="uk-UA" sz="2000" dirty="0"/>
          </a:p>
          <a:p>
            <a:pPr>
              <a:defRPr/>
            </a:pPr>
            <a:r>
              <a:rPr lang="uk-UA" altLang="uk-UA" sz="2000" dirty="0"/>
              <a:t>Шість найбільших економік ЄС домовляються прискорювати рішення без очікування консенсусу 27.</a:t>
            </a:r>
          </a:p>
          <a:p>
            <a:pPr>
              <a:defRPr/>
            </a:pPr>
            <a:endParaRPr lang="uk-UA" alt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9850414A-818A-2269-F3B2-2C868F4B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Країни-кандидати на вступ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ED21E9FC-E3B4-E64D-9ADD-82442CA73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sz="2400"/>
              <a:t>Північна Македонія </a:t>
            </a:r>
          </a:p>
          <a:p>
            <a:r>
              <a:rPr lang="uk-UA" altLang="uk-UA" sz="2400"/>
              <a:t>Чорногорія</a:t>
            </a:r>
          </a:p>
          <a:p>
            <a:r>
              <a:rPr lang="uk-UA" altLang="uk-UA" sz="2400"/>
              <a:t>Сербія</a:t>
            </a:r>
          </a:p>
          <a:p>
            <a:r>
              <a:rPr lang="uk-UA" altLang="uk-UA" sz="2400"/>
              <a:t>Албанія</a:t>
            </a:r>
          </a:p>
          <a:p>
            <a:r>
              <a:rPr lang="uk-UA" altLang="uk-UA" sz="2400"/>
              <a:t>Боснія і Герцоговина</a:t>
            </a:r>
          </a:p>
          <a:p>
            <a:r>
              <a:rPr lang="uk-UA" altLang="uk-UA" sz="2400"/>
              <a:t>Туречина </a:t>
            </a:r>
          </a:p>
          <a:p>
            <a:r>
              <a:rPr lang="uk-UA" altLang="uk-UA" sz="2400"/>
              <a:t>Україна</a:t>
            </a:r>
          </a:p>
          <a:p>
            <a:r>
              <a:rPr lang="uk-UA" altLang="uk-UA" sz="2400"/>
              <a:t>Молдова </a:t>
            </a:r>
          </a:p>
          <a:p>
            <a:r>
              <a:rPr lang="uk-UA" altLang="uk-UA" sz="2400"/>
              <a:t>Грузія</a:t>
            </a:r>
          </a:p>
          <a:p>
            <a:endParaRPr lang="uk-UA" altLang="uk-UA"/>
          </a:p>
        </p:txBody>
      </p:sp>
      <p:pic>
        <p:nvPicPr>
          <p:cNvPr id="8196" name="Рисунок 3">
            <a:extLst>
              <a:ext uri="{FF2B5EF4-FFF2-40B4-BE49-F238E27FC236}">
                <a16:creationId xmlns:a16="http://schemas.microsoft.com/office/drawing/2014/main" id="{8A2CD804-D2DC-69DF-AAE6-714E1260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28800"/>
            <a:ext cx="443706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id="{07E38A13-18D0-FADE-FF03-DEB1C9AF8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/>
              <a:t>Цінності ЄС</a:t>
            </a:r>
          </a:p>
        </p:txBody>
      </p:sp>
      <p:sp>
        <p:nvSpPr>
          <p:cNvPr id="9219" name="Объект 3">
            <a:extLst>
              <a:ext uri="{FF2B5EF4-FFF2-40B4-BE49-F238E27FC236}">
                <a16:creationId xmlns:a16="http://schemas.microsoft.com/office/drawing/2014/main" id="{8AFAF225-3544-6D58-94F5-8FCAD08FA7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330700" cy="3886200"/>
          </a:xfrm>
        </p:spPr>
        <p:txBody>
          <a:bodyPr/>
          <a:lstStyle/>
          <a:p>
            <a:r>
              <a:rPr lang="ru-RU" altLang="uk-UA"/>
              <a:t>повага до людської гідності</a:t>
            </a:r>
          </a:p>
          <a:p>
            <a:r>
              <a:rPr lang="ru-RU" altLang="uk-UA"/>
              <a:t> свобода </a:t>
            </a:r>
          </a:p>
          <a:p>
            <a:r>
              <a:rPr lang="ru-RU" altLang="uk-UA"/>
              <a:t>демократія</a:t>
            </a:r>
          </a:p>
          <a:p>
            <a:r>
              <a:rPr lang="ru-RU" altLang="uk-UA"/>
              <a:t>рівність</a:t>
            </a:r>
          </a:p>
          <a:p>
            <a:r>
              <a:rPr lang="ru-RU" altLang="uk-UA"/>
              <a:t> верховенство права </a:t>
            </a:r>
          </a:p>
          <a:p>
            <a:r>
              <a:rPr lang="ru-RU" altLang="uk-UA"/>
              <a:t>повага до прав людини</a:t>
            </a:r>
            <a:endParaRPr lang="uk-UA" altLang="uk-UA"/>
          </a:p>
        </p:txBody>
      </p:sp>
      <p:sp>
        <p:nvSpPr>
          <p:cNvPr id="9220" name="Объект 4">
            <a:extLst>
              <a:ext uri="{FF2B5EF4-FFF2-40B4-BE49-F238E27FC236}">
                <a16:creationId xmlns:a16="http://schemas.microsoft.com/office/drawing/2014/main" id="{EBA38519-95F0-3766-7F90-3F2AC6A04C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uk-UA" altLang="uk-UA" sz="2000"/>
              <a:t>Ці цінності визначені в договорах ЄС та в Хартії основоположних прав Європейського Союзу, яка об’єднує всі особистісні, громадянські, політичні, економічні та соціальні права, якими користуються громадяни всередині ЄС.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>
            <a:extLst>
              <a:ext uri="{FF2B5EF4-FFF2-40B4-BE49-F238E27FC236}">
                <a16:creationId xmlns:a16="http://schemas.microsoft.com/office/drawing/2014/main" id="{AEC03702-376A-33E5-CF60-9B44A8DBD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Економічна інтеграція 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A2BF4BD5-5412-FF74-788C-011D1966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08513"/>
          </a:xfrm>
        </p:spPr>
        <p:txBody>
          <a:bodyPr/>
          <a:lstStyle/>
          <a:p>
            <a:pPr marL="0" indent="0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en-GB" sz="1800" b="1" u="sng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endParaRPr lang="en-GB" sz="1800" b="1" dirty="0">
              <a:solidFill>
                <a:prstClr val="black"/>
              </a:solidFill>
              <a:cs typeface="Arial" pitchFamily="34" charset="0"/>
            </a:endParaRPr>
          </a:p>
          <a:p>
            <a:pPr marL="274637" lvl="1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uk-UA" sz="2000" b="1" u="sng" dirty="0">
                <a:solidFill>
                  <a:prstClr val="black"/>
                </a:solidFill>
                <a:cs typeface="Arial" pitchFamily="34" charset="0"/>
              </a:rPr>
              <a:t>Основи єдиного ринку ЄС:  ЧОТИРИ СВОБОДИ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Вільний рух товарів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Вільний рух капіталу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Вільне створення та надання послуг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Courier New" panose="02070309020205020404" pitchFamily="49" charset="0"/>
              <a:buChar char="o"/>
              <a:defRPr/>
            </a:pP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Свобода пересування для громадян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indent="0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indent="0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Незважаючи на те, що Єдиний європейський акт передбачав створення єдиного ринку до 1993 року, на практиці це був лише початок тривалого процесу</a:t>
            </a:r>
          </a:p>
          <a:p>
            <a:pPr indent="0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endParaRPr lang="uk-UA" sz="2000" dirty="0">
              <a:solidFill>
                <a:prstClr val="black"/>
              </a:solidFill>
              <a:cs typeface="Arial" pitchFamily="34" charset="0"/>
            </a:endParaRPr>
          </a:p>
          <a:p>
            <a:pPr indent="0" eaLnBrk="1" hangingPunct="1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SzTx/>
              <a:buFont typeface="Arial" panose="020B0604020202020204" pitchFamily="34" charset="0"/>
              <a:buNone/>
              <a:defRPr/>
            </a:pPr>
            <a:r>
              <a:rPr lang="uk-UA" sz="2000" b="1" dirty="0">
                <a:solidFill>
                  <a:prstClr val="black"/>
                </a:solidFill>
                <a:cs typeface="Arial" pitchFamily="34" charset="0"/>
              </a:rPr>
              <a:t>Перешкоди</a:t>
            </a:r>
            <a:r>
              <a:rPr lang="uk-UA" sz="2000" dirty="0">
                <a:solidFill>
                  <a:prstClr val="black"/>
                </a:solidFill>
                <a:cs typeface="Arial" pitchFamily="34" charset="0"/>
              </a:rPr>
              <a:t>: фіскальні системи країн-членів несинхронізовані, фінансові послуги, енергетика і транспорт не повністю гармонізовані, електронна торгівля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1DD5D897-46A2-C237-4401-65DEC57BD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Монетарний союз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B3277D11-4A1D-B3AD-B71C-0343EDA09DE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76225" y="1700213"/>
            <a:ext cx="4475163" cy="4824412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uk-UA" sz="2000">
                <a:solidFill>
                  <a:srgbClr val="000000"/>
                </a:solidFill>
                <a:cs typeface="Arial" panose="020B0604020202020204" pitchFamily="34" charset="0"/>
              </a:rPr>
              <a:t>1999 – </a:t>
            </a: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народження </a:t>
            </a:r>
            <a:r>
              <a:rPr lang="uk-UA" altLang="uk-UA" sz="2000" b="1">
                <a:solidFill>
                  <a:srgbClr val="000000"/>
                </a:solidFill>
                <a:cs typeface="Arial" panose="020B0604020202020204" pitchFamily="34" charset="0"/>
              </a:rPr>
              <a:t>євро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Запроваджено в обіг в </a:t>
            </a:r>
            <a:r>
              <a:rPr lang="en-GB" altLang="uk-UA" sz="2000">
                <a:solidFill>
                  <a:srgbClr val="000000"/>
                </a:solidFill>
                <a:cs typeface="Arial" panose="020B0604020202020204" pitchFamily="34" charset="0"/>
              </a:rPr>
              <a:t>11 </a:t>
            </a: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країнах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uk-UA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Спочатку застосовувалося лише для господарських та фінансових операцій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uk-UA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uk-UA" sz="2000">
                <a:solidFill>
                  <a:srgbClr val="000000"/>
                </a:solidFill>
                <a:cs typeface="Arial" panose="020B0604020202020204" pitchFamily="34" charset="0"/>
              </a:rPr>
              <a:t>2002 – </a:t>
            </a: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запровадження готівкового євро у </a:t>
            </a:r>
            <a:r>
              <a:rPr lang="en-GB" altLang="uk-UA" sz="2000">
                <a:solidFill>
                  <a:srgbClr val="000000"/>
                </a:solidFill>
                <a:cs typeface="Arial" panose="020B0604020202020204" pitchFamily="34" charset="0"/>
              </a:rPr>
              <a:t>12 </a:t>
            </a:r>
            <a:r>
              <a:rPr lang="uk-UA" altLang="uk-UA" sz="2000">
                <a:solidFill>
                  <a:srgbClr val="000000"/>
                </a:solidFill>
                <a:cs typeface="Arial" panose="020B0604020202020204" pitchFamily="34" charset="0"/>
              </a:rPr>
              <a:t>країнах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uk-UA" sz="20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uk-UA" altLang="uk-UA" sz="2000">
                <a:cs typeface="Arial" panose="020B0604020202020204" pitchFamily="34" charset="0"/>
              </a:rPr>
              <a:t>До </a:t>
            </a:r>
            <a:r>
              <a:rPr lang="uk-UA" altLang="uk-UA" sz="2000" b="1">
                <a:cs typeface="Arial" panose="020B0604020202020204" pitchFamily="34" charset="0"/>
              </a:rPr>
              <a:t>єврозони </a:t>
            </a:r>
            <a:r>
              <a:rPr lang="uk-UA" altLang="uk-UA" sz="2000">
                <a:cs typeface="Arial" panose="020B0604020202020204" pitchFamily="34" charset="0"/>
              </a:rPr>
              <a:t>входять країни ЄС, які відповідають критеріям об</a:t>
            </a:r>
            <a:r>
              <a:rPr lang="en-US" altLang="uk-UA" sz="2000">
                <a:cs typeface="Arial" panose="020B0604020202020204" pitchFamily="34" charset="0"/>
              </a:rPr>
              <a:t>’</a:t>
            </a:r>
            <a:r>
              <a:rPr lang="uk-UA" altLang="uk-UA" sz="2000">
                <a:cs typeface="Arial" panose="020B0604020202020204" pitchFamily="34" charset="0"/>
              </a:rPr>
              <a:t>єднання та запровадили євро як власну валюту</a:t>
            </a:r>
            <a:endParaRPr lang="en-GB" altLang="uk-UA" sz="2000">
              <a:cs typeface="Arial" panose="020B0604020202020204" pitchFamily="34" charset="0"/>
            </a:endParaRPr>
          </a:p>
        </p:txBody>
      </p:sp>
      <p:sp>
        <p:nvSpPr>
          <p:cNvPr id="11268" name="Объект 3">
            <a:extLst>
              <a:ext uri="{FF2B5EF4-FFF2-40B4-BE49-F238E27FC236}">
                <a16:creationId xmlns:a16="http://schemas.microsoft.com/office/drawing/2014/main" id="{B4EC6D21-BF36-98DE-33DC-C4DFBF4C038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32363" y="1484313"/>
            <a:ext cx="3754437" cy="4383087"/>
          </a:xfrm>
        </p:spPr>
        <p:txBody>
          <a:bodyPr/>
          <a:lstStyle/>
          <a:p>
            <a:r>
              <a:rPr lang="uk-UA" altLang="uk-UA"/>
              <a:t>станом на 1 січня 2026 р. до Єврозони входить 21 країна</a:t>
            </a:r>
          </a:p>
          <a:p>
            <a:endParaRPr lang="uk-UA" altLang="uk-UA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0F73F75D-440B-37D1-3082-81D2F5F7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960812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9E9D2AF-C225-DAEE-E5C2-83E2D295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Монетарний Союз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A187ACC1-D0EA-6949-5BA5-6D7142B383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uk-UA" sz="2000"/>
              <a:t>Шість країн ЄС не входять до єврозони: Чехія, Данія, Угорщина, Польща, Румунія, та Швеція. </a:t>
            </a:r>
          </a:p>
          <a:p>
            <a:r>
              <a:rPr lang="uk-UA" altLang="uk-UA" sz="2000"/>
              <a:t>Вони продовжують використовувати власні національні валюти, хоча всі, крім Данії, зобов’язані приєднатися, коли вони відповідатимуть критеріям (умовам)  участі в єврозоні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466D398-B3D6-7C6D-76B7-3C4F5DA076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" t="28976" r="882" b="-12109"/>
          <a:stretch>
            <a:fillRect/>
          </a:stretch>
        </p:blipFill>
        <p:spPr>
          <a:xfrm>
            <a:off x="4643438" y="1844675"/>
            <a:ext cx="4321175" cy="429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1421</TotalTime>
  <Words>2121</Words>
  <Application>Microsoft Office PowerPoint</Application>
  <PresentationFormat>Екран (4:3)</PresentationFormat>
  <Paragraphs>215</Paragraphs>
  <Slides>41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8" baseType="lpstr">
      <vt:lpstr>Arial</vt:lpstr>
      <vt:lpstr>Wingdings</vt:lpstr>
      <vt:lpstr>Calibri</vt:lpstr>
      <vt:lpstr>Arial Black</vt:lpstr>
      <vt:lpstr>Times New Roman</vt:lpstr>
      <vt:lpstr>Courier New</vt:lpstr>
      <vt:lpstr>Пиксел</vt:lpstr>
      <vt:lpstr>Європейський Союз: цінності та принципи.  Завдання та повноваження інституцій ЄС.</vt:lpstr>
      <vt:lpstr>Презентація PowerPoint</vt:lpstr>
      <vt:lpstr>Презентація PowerPoint</vt:lpstr>
      <vt:lpstr>Приналежність країн до ЄС та НАТО</vt:lpstr>
      <vt:lpstr>Країни-кандидати на вступ</vt:lpstr>
      <vt:lpstr>Цінності ЄС</vt:lpstr>
      <vt:lpstr>Економічна інтеграція </vt:lpstr>
      <vt:lpstr>Монетарний союз</vt:lpstr>
      <vt:lpstr>Монетарний Союз</vt:lpstr>
      <vt:lpstr>Умови участі в Монетарному союзі:</vt:lpstr>
      <vt:lpstr>Шенгенська зона</vt:lpstr>
      <vt:lpstr>Спільні політики ЄС</vt:lpstr>
      <vt:lpstr>Бюджет ЄС</vt:lpstr>
      <vt:lpstr>Стаття 13 Договору про ЄС</vt:lpstr>
      <vt:lpstr>Презентація PowerPoint</vt:lpstr>
      <vt:lpstr>Презентація PowerPoint</vt:lpstr>
      <vt:lpstr>Презентація PowerPoint</vt:lpstr>
      <vt:lpstr>Інституції ЄС</vt:lpstr>
      <vt:lpstr>Три ключові особи ЄС</vt:lpstr>
      <vt:lpstr>Три ключові особи ЄС</vt:lpstr>
      <vt:lpstr>Три ключові особи ЄС</vt:lpstr>
      <vt:lpstr>Верховний представник Союзу з питань закордонних справ і політики безпеки з 2024 р</vt:lpstr>
      <vt:lpstr>Вибори до Європарламенту 2024 р. </vt:lpstr>
      <vt:lpstr>Презентація PowerPoint</vt:lpstr>
      <vt:lpstr>Голосування  в Раді з листопада 2014 р. </vt:lpstr>
      <vt:lpstr>Комісія - склад</vt:lpstr>
      <vt:lpstr>Суд ЄС</vt:lpstr>
      <vt:lpstr>Досягнення єс</vt:lpstr>
      <vt:lpstr>Пріоритети ЄС на 2019-2024 рр.</vt:lpstr>
      <vt:lpstr>Пріоритети ЄС на 2025-2029 рр</vt:lpstr>
      <vt:lpstr>Виклики для ЄС</vt:lpstr>
      <vt:lpstr>Реформування ЄС</vt:lpstr>
      <vt:lpstr>Дипломатична революція в ЄС</vt:lpstr>
      <vt:lpstr>Дипломатична революція в ЄС</vt:lpstr>
      <vt:lpstr>Диломатична революція в ЄС</vt:lpstr>
      <vt:lpstr>Реформування ЄС</vt:lpstr>
      <vt:lpstr>У Білій книзі окреслено 3 ключові сфери діяльності: </vt:lpstr>
      <vt:lpstr>Порядок денний ЄС: 5 сценаріїв розвитку</vt:lpstr>
      <vt:lpstr>«Європа двох швидкостей»</vt:lpstr>
      <vt:lpstr>«Європа двох швидкостей»</vt:lpstr>
      <vt:lpstr> “Європа двох швидкостей” переходить від слів до дій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Трансатлантичне партнерство:  НАТО – ЄС</dc:title>
  <dc:creator>777</dc:creator>
  <cp:lastModifiedBy>Ярослав Маркин</cp:lastModifiedBy>
  <cp:revision>183</cp:revision>
  <dcterms:created xsi:type="dcterms:W3CDTF">2007-12-14T20:50:05Z</dcterms:created>
  <dcterms:modified xsi:type="dcterms:W3CDTF">2026-05-07T10:27:33Z</dcterms:modified>
</cp:coreProperties>
</file>