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37"/>
  </p:notesMasterIdLst>
  <p:handoutMasterIdLst>
    <p:handoutMasterId r:id="rId38"/>
  </p:handoutMasterIdLst>
  <p:sldIdLst>
    <p:sldId id="256" r:id="rId2"/>
    <p:sldId id="320" r:id="rId3"/>
    <p:sldId id="321" r:id="rId4"/>
    <p:sldId id="316" r:id="rId5"/>
    <p:sldId id="339" r:id="rId6"/>
    <p:sldId id="350" r:id="rId7"/>
    <p:sldId id="351" r:id="rId8"/>
    <p:sldId id="486" r:id="rId9"/>
    <p:sldId id="399" r:id="rId10"/>
    <p:sldId id="446" r:id="rId11"/>
    <p:sldId id="322" r:id="rId12"/>
    <p:sldId id="390" r:id="rId13"/>
    <p:sldId id="389" r:id="rId14"/>
    <p:sldId id="448" r:id="rId15"/>
    <p:sldId id="450" r:id="rId16"/>
    <p:sldId id="449" r:id="rId17"/>
    <p:sldId id="499" r:id="rId18"/>
    <p:sldId id="432" r:id="rId19"/>
    <p:sldId id="500" r:id="rId20"/>
    <p:sldId id="394" r:id="rId21"/>
    <p:sldId id="510" r:id="rId22"/>
    <p:sldId id="528" r:id="rId23"/>
    <p:sldId id="472" r:id="rId24"/>
    <p:sldId id="488" r:id="rId25"/>
    <p:sldId id="505" r:id="rId26"/>
    <p:sldId id="530" r:id="rId27"/>
    <p:sldId id="518" r:id="rId28"/>
    <p:sldId id="519" r:id="rId29"/>
    <p:sldId id="525" r:id="rId30"/>
    <p:sldId id="527" r:id="rId31"/>
    <p:sldId id="529" r:id="rId32"/>
    <p:sldId id="507" r:id="rId33"/>
    <p:sldId id="524" r:id="rId34"/>
    <p:sldId id="531" r:id="rId35"/>
    <p:sldId id="532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D4D9B"/>
    <a:srgbClr val="FFFF66"/>
    <a:srgbClr val="FFFFCC"/>
    <a:srgbClr val="003399"/>
    <a:srgbClr val="336699"/>
    <a:srgbClr val="008080"/>
    <a:srgbClr val="009999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696" autoAdjust="0"/>
  </p:normalViewPr>
  <p:slideViewPr>
    <p:cSldViewPr>
      <p:cViewPr varScale="1">
        <p:scale>
          <a:sx n="94" d="100"/>
          <a:sy n="94" d="100"/>
        </p:scale>
        <p:origin x="2016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A0FEF4B7-5676-210B-F0DC-E69463AD8DF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0D7A3634-1214-F5C6-0882-E41DE65DFF5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43305CDC-3AE3-09A3-9783-6FA71AD2538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03EEC921-1E0E-1EB3-9250-37DB5883926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65ADDDD-C4FC-449F-B7DB-0A1889DB2262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EF5FAA0-9BBD-7A2E-E314-37919A2418C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4819C9E-0FF1-B268-3DDA-C55ED2B6AE8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296C0428-B276-7E00-D576-D7CE9D4815E4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31B823DB-236A-2DB2-E245-BCCDE5FC726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C5C1CD82-5B0A-CDA8-B0C0-1CF2A459B5B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067D0199-E458-364E-B143-18F26798D9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924937E-223C-4F45-9016-D9C7C72963FF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97A66E94-4071-317A-C698-953CCC16C8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34CDF1-8869-4D41-9B7C-26E129A5416C}" type="slidenum">
              <a:rPr kumimoji="0" lang="ru-RU" altLang="uk-UA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kumimoji="0" lang="ru-RU" altLang="uk-UA">
              <a:latin typeface="Times New Roman" panose="02020603050405020304" pitchFamily="18" charset="0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1B970FF-6F57-EE52-B8F7-2CBC77D99BE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4578225A-6B11-E4C8-8E22-B5801D1169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uk-U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291DC1D-E4B8-8791-60FF-1F631AAD880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B4766D5B-0642-6680-5000-145497BBA7D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ru-RU" altLang="uk-UA" sz="2400">
                <a:latin typeface="Times New Roman" pitchFamily="18" charset="0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FF1B278E-7FD1-E9D4-1FE6-837E3DE939B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uk-UA" sz="2400">
                <a:latin typeface="Times New Roman" pitchFamily="18" charset="0"/>
              </a:endParaRPr>
            </a:p>
          </p:txBody>
        </p:sp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9EA8020C-13E4-22FB-FCA9-61E8149F56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6" name="Rectangle 6">
                <a:extLst>
                  <a:ext uri="{FF2B5EF4-FFF2-40B4-BE49-F238E27FC236}">
                    <a16:creationId xmlns:a16="http://schemas.microsoft.com/office/drawing/2014/main" id="{CA00C274-5102-E3B3-822D-AE391CAAC15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uk-UA" sz="2400">
                  <a:latin typeface="Times New Roman" pitchFamily="18" charset="0"/>
                </a:endParaRPr>
              </a:p>
            </p:txBody>
          </p:sp>
          <p:sp>
            <p:nvSpPr>
              <p:cNvPr id="7" name="Rectangle 7">
                <a:extLst>
                  <a:ext uri="{FF2B5EF4-FFF2-40B4-BE49-F238E27FC236}">
                    <a16:creationId xmlns:a16="http://schemas.microsoft.com/office/drawing/2014/main" id="{15043BCB-D439-B13D-A806-C670F46B5AC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uk-UA" sz="2400">
                  <a:latin typeface="Times New Roman" pitchFamily="18" charset="0"/>
                </a:endParaRPr>
              </a:p>
            </p:txBody>
          </p:sp>
          <p:sp>
            <p:nvSpPr>
              <p:cNvPr id="8" name="Rectangle 8">
                <a:extLst>
                  <a:ext uri="{FF2B5EF4-FFF2-40B4-BE49-F238E27FC236}">
                    <a16:creationId xmlns:a16="http://schemas.microsoft.com/office/drawing/2014/main" id="{D6E067C9-07B5-3DD0-3D08-6EA7ED8AF3B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uk-UA" sz="2400">
                  <a:latin typeface="Times New Roman" pitchFamily="18" charset="0"/>
                </a:endParaRPr>
              </a:p>
            </p:txBody>
          </p:sp>
          <p:sp>
            <p:nvSpPr>
              <p:cNvPr id="9" name="Rectangle 9">
                <a:extLst>
                  <a:ext uri="{FF2B5EF4-FFF2-40B4-BE49-F238E27FC236}">
                    <a16:creationId xmlns:a16="http://schemas.microsoft.com/office/drawing/2014/main" id="{1186CBA9-9DC3-4748-8515-9FBDAC8BD33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uk-UA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10">
                <a:extLst>
                  <a:ext uri="{FF2B5EF4-FFF2-40B4-BE49-F238E27FC236}">
                    <a16:creationId xmlns:a16="http://schemas.microsoft.com/office/drawing/2014/main" id="{4CA49FA3-646B-9595-A7A8-A97AD7EA191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uk-UA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11">
                <a:extLst>
                  <a:ext uri="{FF2B5EF4-FFF2-40B4-BE49-F238E27FC236}">
                    <a16:creationId xmlns:a16="http://schemas.microsoft.com/office/drawing/2014/main" id="{B8AFC3EF-2F3D-5BA7-434D-7410CCFAED9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uk-UA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2">
                <a:extLst>
                  <a:ext uri="{FF2B5EF4-FFF2-40B4-BE49-F238E27FC236}">
                    <a16:creationId xmlns:a16="http://schemas.microsoft.com/office/drawing/2014/main" id="{F0564E62-B2F6-4AB4-3F29-22EF0FB7085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uk-UA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3">
                <a:extLst>
                  <a:ext uri="{FF2B5EF4-FFF2-40B4-BE49-F238E27FC236}">
                    <a16:creationId xmlns:a16="http://schemas.microsoft.com/office/drawing/2014/main" id="{F427594B-38A0-EA41-1DA0-5D4F37D28F8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uk-UA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id="{5805D03E-510E-3F00-D4C9-A943AF323F8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uk-UA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5">
                <a:extLst>
                  <a:ext uri="{FF2B5EF4-FFF2-40B4-BE49-F238E27FC236}">
                    <a16:creationId xmlns:a16="http://schemas.microsoft.com/office/drawing/2014/main" id="{98B67273-0E13-122B-9CD3-181D2E46B9C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uk-UA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15361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5362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BB882373-307F-61DF-FE47-6067832DE2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C7123-78E2-432E-AFC5-2E88E6FD4CC4}" type="datetime1">
              <a:rPr lang="ru-RU"/>
              <a:pPr>
                <a:defRPr/>
              </a:pPr>
              <a:t>07.05.2026</a:t>
            </a:fld>
            <a:endParaRPr lang="ru-RU"/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24977C38-D647-C0C7-F612-F5E97EF9D5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C53207D9-21CF-04B3-1B6B-AABDD03D49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D9012-1E1B-4E23-9B1F-3DA1B2D1B473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295947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02E567-BF22-94F1-AA79-89EDEB9098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5C39460-7E55-E9FB-CFAE-2353EFD5BEE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22BB0-93AA-4E5E-9F00-EE6B2198251F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401C6E48-043A-CA8A-D47E-B30B6407E3DF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453C3-AE2D-43A8-A084-BFFEB54D7738}" type="datetime1">
              <a:rPr lang="ru-RU"/>
              <a:pPr>
                <a:defRPr/>
              </a:pPr>
              <a:t>07.05.2026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844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E9E90F9-42E7-B423-5739-A125DC54184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31BB5FE-41F4-8BE1-AA00-3EB8BEF7087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41675-063F-45A2-A34F-CC3A8FFC815F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3361E3CD-0695-588E-1CDB-CB5BAB63E7AC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F8520-60FF-4C4F-968F-308BD6D39FB8}" type="datetime1">
              <a:rPr lang="ru-RU"/>
              <a:pPr>
                <a:defRPr/>
              </a:pPr>
              <a:t>07.05.2026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027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949141-5165-FEFC-8FA8-6EB49149807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2B22FE-D51A-3B65-C45F-0C877CDFDA2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78E09-3DC1-427D-9B49-2197DB22E15A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B3EA3194-D310-A651-59F1-AE0A086EA369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04E4C-5065-4145-9A59-9AFE8F6EFAD2}" type="datetime1">
              <a:rPr lang="ru-RU"/>
              <a:pPr>
                <a:defRPr/>
              </a:pPr>
              <a:t>07.05.2026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92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99071FD-6150-345A-1287-80173437A3B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02F012F-3981-9656-DB02-32F91DE637E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CC130-905A-4E93-96DD-D1AF3A57271B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1085918B-286C-237E-2D11-4283CC0898E9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5842C-178E-46AF-B9FB-75B0F3A3D410}" type="datetime1">
              <a:rPr lang="ru-RU"/>
              <a:pPr>
                <a:defRPr/>
              </a:pPr>
              <a:t>07.05.2026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354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66F31CE-1784-8144-6F81-E1A95B97E39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7F5A754-F8DC-D952-9044-FE064D4FA0E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79A8C-2F3D-4654-AFB3-D1B4E6CCD017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4B6D37B7-BEE0-5726-3365-C36762D26ADE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92C55-5FEE-4FBE-ADC5-32EE7A4A8041}" type="datetime1">
              <a:rPr lang="ru-RU"/>
              <a:pPr>
                <a:defRPr/>
              </a:pPr>
              <a:t>07.05.2026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050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97CD0FF-F82C-DD1C-A726-863B0E4507E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2917996-2545-A0EA-184C-3D658D6ECEE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75777-9BA7-4D74-B5D4-C33688881617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E23BFB2F-D68B-53DC-DDDE-FAA7E7FAB78C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23162-D26E-4EFC-819B-524EFCC3F9D0}" type="datetime1">
              <a:rPr lang="ru-RU"/>
              <a:pPr>
                <a:defRPr/>
              </a:pPr>
              <a:t>07.05.2026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34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C50C0DA-B3A7-5872-0B8E-8030F2E591F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637C2A6-8854-F73E-0178-A210F2CC51C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EE54C-3BDB-4F75-AD0F-AE1426251E89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3EAA1D91-8676-609B-9EAD-C76491C10955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2832-CCAF-44BB-B352-E94C179DC2BE}" type="datetime1">
              <a:rPr lang="ru-RU"/>
              <a:pPr>
                <a:defRPr/>
              </a:pPr>
              <a:t>07.05.2026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82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6392AE-C072-5F46-4B3C-2B126752E9A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7ACD7F-1A01-AD8A-EFFF-52A409D0D60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D9A1A-B793-4C50-BC22-F9EB0BF1F6E7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FC58839F-4001-0F2D-20EE-1BF999B1C6EB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F1B64-A5D2-4548-AC2A-815CF253A31D}" type="datetime1">
              <a:rPr lang="ru-RU"/>
              <a:pPr>
                <a:defRPr/>
              </a:pPr>
              <a:t>07.05.2026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543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1523765-CC3C-32EB-BFDC-C1D5BEC8267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BF71B08-D3EF-FFFB-B7F9-49999B4DC72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B1A1B-0A5D-4777-A236-D0D8C7AF7AAF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9FECD052-11A5-DB52-C877-77E68E8C89FD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3AFD8-C9D9-451C-9D60-BCFDC3702CFE}" type="datetime1">
              <a:rPr lang="ru-RU"/>
              <a:pPr>
                <a:defRPr/>
              </a:pPr>
              <a:t>07.05.2026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798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44611C1-5E08-5E14-ED43-3EB93BBDF8B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DB031A5-39D0-22C6-125E-6E3E924A7C3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60E16-7B0C-41BC-A207-4C21ED00EE46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9B330AC8-DB9E-C86C-1CAF-4350A992425C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6B33B-CD8B-4210-9698-C93D65DAB3AC}" type="datetime1">
              <a:rPr lang="ru-RU"/>
              <a:pPr>
                <a:defRPr/>
              </a:pPr>
              <a:t>07.05.2026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388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0A0163B-BAEA-8143-97B1-41CE9DB2A19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B84EB0E-A31F-355F-AB16-247DDE2852C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49359-3D78-473F-AEEE-87B3F87443DF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431F52AD-01CE-788E-D72C-25EC242AA38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9EB7B-299A-4A3E-80D6-F71646230C37}" type="datetime1">
              <a:rPr lang="ru-RU"/>
              <a:pPr>
                <a:defRPr/>
              </a:pPr>
              <a:t>07.05.2026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942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157D9883-1AD1-0DED-FEBE-5BF09FF970F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2CE93638-7C8F-BCBF-CBBD-6E5880C446A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21EC6BD9-7D5D-40FD-B096-1FAEEB5C82CA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98ABE3D2-D7FC-C70B-EB5E-E0A4ABDF178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D1D5CCFD-5083-BDEC-7BF6-EA5A236A2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ru-RU" altLang="uk-UA" sz="2400">
                <a:latin typeface="Times New Roman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734F636E-58C6-F87B-391C-49D14652E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uk-UA" sz="2400">
                <a:latin typeface="Times New Roman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F9505A0E-CAA4-F1FC-C6A4-E47A5135E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uk-UA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65721331-F691-BD38-FE52-3EB5E6DFF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uk-UA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2E4030A9-3AF7-1652-7890-99E4CD009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uk-UA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C3993D70-199F-869D-E659-0FB677FFE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uk-UA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1FCA9449-568A-F2E5-CD9D-F46F48C7C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uk-UA" sz="2400">
                <a:latin typeface="Times New Roman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15507BE5-00A4-BCFE-252F-3985A63DD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uk-UA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349725A5-4450-1334-F5D9-1C0FC3939A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uk-UA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0AD79973-8152-9B07-A912-40A2FA0C6B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32B0BC34-B612-7C14-0536-B15538A1A4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152592" name="Rectangle 16">
            <a:extLst>
              <a:ext uri="{FF2B5EF4-FFF2-40B4-BE49-F238E27FC236}">
                <a16:creationId xmlns:a16="http://schemas.microsoft.com/office/drawing/2014/main" id="{FFA64382-DB20-5293-8A1E-3983D31BD2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F47F42A0-F786-4AA7-8B47-0D5B0867925B}" type="datetime1">
              <a:rPr lang="ru-RU"/>
              <a:pPr>
                <a:defRPr/>
              </a:pPr>
              <a:t>07.05.2026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0" r:id="rId1"/>
    <p:sldLayoutId id="2147485079" r:id="rId2"/>
    <p:sldLayoutId id="2147485080" r:id="rId3"/>
    <p:sldLayoutId id="2147485081" r:id="rId4"/>
    <p:sldLayoutId id="2147485082" r:id="rId5"/>
    <p:sldLayoutId id="2147485083" r:id="rId6"/>
    <p:sldLayoutId id="2147485084" r:id="rId7"/>
    <p:sldLayoutId id="2147485085" r:id="rId8"/>
    <p:sldLayoutId id="2147485086" r:id="rId9"/>
    <p:sldLayoutId id="2147485087" r:id="rId10"/>
    <p:sldLayoutId id="2147485088" r:id="rId11"/>
    <p:sldLayoutId id="214748508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049">
            <a:extLst>
              <a:ext uri="{FF2B5EF4-FFF2-40B4-BE49-F238E27FC236}">
                <a16:creationId xmlns:a16="http://schemas.microsoft.com/office/drawing/2014/main" id="{25337A8B-2BD6-BE07-F19D-75B36A279EA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1066800"/>
            <a:ext cx="7162800" cy="3124200"/>
          </a:xfrm>
        </p:spPr>
        <p:txBody>
          <a:bodyPr/>
          <a:lstStyle/>
          <a:p>
            <a:pPr eaLnBrk="1" hangingPunct="1"/>
            <a:br>
              <a:rPr lang="ru-RU" altLang="uk-UA" sz="4400"/>
            </a:br>
            <a:r>
              <a:rPr lang="ru-RU" altLang="uk-UA" sz="4400"/>
              <a:t>Євроатлантична інтеграція України</a:t>
            </a:r>
          </a:p>
        </p:txBody>
      </p:sp>
      <p:sp>
        <p:nvSpPr>
          <p:cNvPr id="5123" name="Подзаголовок 1">
            <a:extLst>
              <a:ext uri="{FF2B5EF4-FFF2-40B4-BE49-F238E27FC236}">
                <a16:creationId xmlns:a16="http://schemas.microsoft.com/office/drawing/2014/main" id="{FA71C3DF-EC91-D1FB-8BEF-5656146AD4C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124200" y="5105400"/>
            <a:ext cx="4191000" cy="914400"/>
          </a:xfrm>
        </p:spPr>
        <p:txBody>
          <a:bodyPr/>
          <a:lstStyle/>
          <a:p>
            <a:r>
              <a:rPr lang="uk-UA" altLang="uk-UA"/>
              <a:t>Романюк Наталія</a:t>
            </a:r>
          </a:p>
          <a:p>
            <a:endParaRPr lang="ru-RU" altLang="uk-UA"/>
          </a:p>
        </p:txBody>
      </p:sp>
      <p:sp>
        <p:nvSpPr>
          <p:cNvPr id="5124" name="Rectangle 18">
            <a:extLst>
              <a:ext uri="{FF2B5EF4-FFF2-40B4-BE49-F238E27FC236}">
                <a16:creationId xmlns:a16="http://schemas.microsoft.com/office/drawing/2014/main" id="{AABBE145-1076-C5EF-56FA-4BBFB46371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DB51CE5-C69E-4D66-8DB7-E73EE8C3E11F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  <p:pic>
        <p:nvPicPr>
          <p:cNvPr id="5125" name="Picture 2058" descr="natos">
            <a:extLst>
              <a:ext uri="{FF2B5EF4-FFF2-40B4-BE49-F238E27FC236}">
                <a16:creationId xmlns:a16="http://schemas.microsoft.com/office/drawing/2014/main" id="{AC6BF2D5-C38E-BF01-9E7E-7EDDDB902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23622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FBF551-75BE-EF2B-AC50-8CCD66B9B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6637" cy="134321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3">
            <a:extLst>
              <a:ext uri="{FF2B5EF4-FFF2-40B4-BE49-F238E27FC236}">
                <a16:creationId xmlns:a16="http://schemas.microsoft.com/office/drawing/2014/main" id="{96AB0D03-9E4E-7EE8-1A2D-FA5B59E2F4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60818A5-E807-44DB-ACF3-378CA2FCB536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04456D87-7BE5-4C8A-1593-2C8DB7143F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9" t="14287" b="4761"/>
          <a:stretch>
            <a:fillRect/>
          </a:stretch>
        </p:blipFill>
        <p:spPr>
          <a:xfrm>
            <a:off x="381000" y="762000"/>
            <a:ext cx="8229600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id="{A26926AF-2F09-BA0E-9B7B-9866D2B04E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altLang="uk-UA"/>
              <a:t>Україна-НАТО</a:t>
            </a:r>
          </a:p>
        </p:txBody>
      </p:sp>
      <p:sp>
        <p:nvSpPr>
          <p:cNvPr id="16387" name="Содержимое 2">
            <a:extLst>
              <a:ext uri="{FF2B5EF4-FFF2-40B4-BE49-F238E27FC236}">
                <a16:creationId xmlns:a16="http://schemas.microsoft.com/office/drawing/2014/main" id="{79F9E82D-5923-7904-C859-E4B2D6C27F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86800" cy="4724400"/>
          </a:xfrm>
        </p:spPr>
        <p:txBody>
          <a:bodyPr/>
          <a:lstStyle/>
          <a:p>
            <a:r>
              <a:rPr lang="ru-RU" altLang="uk-UA" sz="3600"/>
              <a:t>Згідно зі статутом Альянсу, його членом може стати країна, яка впроваджує стандарти Альянсу, здійснює реформи, є демократичною правовою державою</a:t>
            </a:r>
            <a:endParaRPr lang="uk-UA" altLang="uk-UA" sz="3600"/>
          </a:p>
        </p:txBody>
      </p:sp>
      <p:sp>
        <p:nvSpPr>
          <p:cNvPr id="16388" name="Номер слайда 3">
            <a:extLst>
              <a:ext uri="{FF2B5EF4-FFF2-40B4-BE49-F238E27FC236}">
                <a16:creationId xmlns:a16="http://schemas.microsoft.com/office/drawing/2014/main" id="{D7006137-9990-E7EB-9A8C-EEEE149F9E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8A1C1CD-7A40-4BDF-ADAE-5FEBA41EFFCC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  <p:pic>
        <p:nvPicPr>
          <p:cNvPr id="16389" name="Picture 7">
            <a:extLst>
              <a:ext uri="{FF2B5EF4-FFF2-40B4-BE49-F238E27FC236}">
                <a16:creationId xmlns:a16="http://schemas.microsoft.com/office/drawing/2014/main" id="{CEA1C7F1-5AC3-EFE6-0F7D-425941457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038600"/>
            <a:ext cx="34290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>
            <a:extLst>
              <a:ext uri="{FF2B5EF4-FFF2-40B4-BE49-F238E27FC236}">
                <a16:creationId xmlns:a16="http://schemas.microsoft.com/office/drawing/2014/main" id="{D1C51B5C-B909-485E-AD83-E31BDA9978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/>
              <a:t>Перспективи вступу до НАТО</a:t>
            </a:r>
            <a:endParaRPr lang="ru-RU" altLang="uk-UA"/>
          </a:p>
        </p:txBody>
      </p:sp>
      <p:sp>
        <p:nvSpPr>
          <p:cNvPr id="17411" name="Объект 2">
            <a:extLst>
              <a:ext uri="{FF2B5EF4-FFF2-40B4-BE49-F238E27FC236}">
                <a16:creationId xmlns:a16="http://schemas.microsoft.com/office/drawing/2014/main" id="{19C40F3A-3FCE-F5C2-E557-223B10327F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uk-UA"/>
              <a:t>Вступ до НАТО залежить від того, наскільки швидко та ефективно Україна буде рухатися шляхом набуття стандартів Альянсу, посилювати демократичні інститути та бути прогнозованою та стабільною країною євроатлантичного простору.</a:t>
            </a:r>
          </a:p>
          <a:p>
            <a:endParaRPr lang="ru-RU" altLang="uk-UA"/>
          </a:p>
        </p:txBody>
      </p:sp>
      <p:sp>
        <p:nvSpPr>
          <p:cNvPr id="17412" name="Номер слайда 3">
            <a:extLst>
              <a:ext uri="{FF2B5EF4-FFF2-40B4-BE49-F238E27FC236}">
                <a16:creationId xmlns:a16="http://schemas.microsoft.com/office/drawing/2014/main" id="{3B8163DE-7265-FB67-9411-8776D14B20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FD0765-1FC6-4134-BF75-0637B8515A0E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>
            <a:extLst>
              <a:ext uri="{FF2B5EF4-FFF2-40B4-BE49-F238E27FC236}">
                <a16:creationId xmlns:a16="http://schemas.microsoft.com/office/drawing/2014/main" id="{AD5A6323-0789-DE1C-2AD3-BFC6473ED6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altLang="uk-UA"/>
              <a:t>Війна і вступ до НАТО</a:t>
            </a:r>
            <a:endParaRPr lang="ru-RU" altLang="uk-UA"/>
          </a:p>
        </p:txBody>
      </p:sp>
      <p:sp>
        <p:nvSpPr>
          <p:cNvPr id="18435" name="Объект 2">
            <a:extLst>
              <a:ext uri="{FF2B5EF4-FFF2-40B4-BE49-F238E27FC236}">
                <a16:creationId xmlns:a16="http://schemas.microsoft.com/office/drawing/2014/main" id="{0D023BEF-1982-FD73-9C76-242818FA56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uk-UA"/>
              <a:t>збройна агресія росії не може вважатися юридичною перешкодою щодо членства України в Альянсі. Хоча це є практичною перешкодою ……</a:t>
            </a:r>
          </a:p>
          <a:p>
            <a:r>
              <a:rPr lang="ru-RU" altLang="uk-UA"/>
              <a:t> Перспектива членства лежить виключно в політичній площині. </a:t>
            </a:r>
          </a:p>
        </p:txBody>
      </p:sp>
      <p:sp>
        <p:nvSpPr>
          <p:cNvPr id="18436" name="Номер слайда 3">
            <a:extLst>
              <a:ext uri="{FF2B5EF4-FFF2-40B4-BE49-F238E27FC236}">
                <a16:creationId xmlns:a16="http://schemas.microsoft.com/office/drawing/2014/main" id="{DA3EFDBD-F0CB-0C0A-6478-C4AF5FF7DD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3A52625-82B0-40F9-9C41-B0A1CAD6A8F3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>
            <a:extLst>
              <a:ext uri="{FF2B5EF4-FFF2-40B4-BE49-F238E27FC236}">
                <a16:creationId xmlns:a16="http://schemas.microsoft.com/office/drawing/2014/main" id="{8E26F84D-5718-30E4-0E18-822AA1D92E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/>
              <a:t>Оперативні стандарти НАТО</a:t>
            </a:r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339804AE-2FDE-F72F-74B8-9BD3003B9D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 r="23000"/>
          <a:stretch>
            <a:fillRect/>
          </a:stretch>
        </p:blipFill>
        <p:spPr>
          <a:xfrm>
            <a:off x="838200" y="1676400"/>
            <a:ext cx="7772400" cy="472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Номер слайда 3">
            <a:extLst>
              <a:ext uri="{FF2B5EF4-FFF2-40B4-BE49-F238E27FC236}">
                <a16:creationId xmlns:a16="http://schemas.microsoft.com/office/drawing/2014/main" id="{A3F252F6-A867-2BA6-1188-A2DE8B5EC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9F78837-02FB-4F13-A6AC-0ECA27C4EF9C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>
            <a:extLst>
              <a:ext uri="{FF2B5EF4-FFF2-40B4-BE49-F238E27FC236}">
                <a16:creationId xmlns:a16="http://schemas.microsoft.com/office/drawing/2014/main" id="{5E459CE4-9712-CA53-2B67-9BE1B1B485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uk-UA" altLang="uk-UA" sz="4000"/>
              <a:t>Адміністративні стандарти НАТО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882AE603-4844-6DFE-4026-216DB1B3E6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6" r="23531"/>
          <a:stretch>
            <a:fillRect/>
          </a:stretch>
        </p:blipFill>
        <p:spPr>
          <a:xfrm>
            <a:off x="838200" y="1371600"/>
            <a:ext cx="7620000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Номер слайда 3">
            <a:extLst>
              <a:ext uri="{FF2B5EF4-FFF2-40B4-BE49-F238E27FC236}">
                <a16:creationId xmlns:a16="http://schemas.microsoft.com/office/drawing/2014/main" id="{6D122F71-832B-4C88-F004-D17F236735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AB3FFD6-6340-4CB4-A213-0B5AC700FF48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>
            <a:extLst>
              <a:ext uri="{FF2B5EF4-FFF2-40B4-BE49-F238E27FC236}">
                <a16:creationId xmlns:a16="http://schemas.microsoft.com/office/drawing/2014/main" id="{C5FCEF20-CD91-9428-3B9F-1385E1C78E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uk-UA" altLang="uk-UA"/>
              <a:t>Матеріальні стандарти НАТО</a:t>
            </a:r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94241394-9EBA-6C78-A2AC-D8A2807016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9" r="23843"/>
          <a:stretch>
            <a:fillRect/>
          </a:stretch>
        </p:blipFill>
        <p:spPr>
          <a:xfrm>
            <a:off x="914400" y="1435100"/>
            <a:ext cx="7239000" cy="495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id="{D7A5B55E-92DF-27D3-C6AA-4720C6AF44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4AFC525-D211-4687-B26B-F925C223CF82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>
            <a:extLst>
              <a:ext uri="{FF2B5EF4-FFF2-40B4-BE49-F238E27FC236}">
                <a16:creationId xmlns:a16="http://schemas.microsoft.com/office/drawing/2014/main" id="{FDA07706-D992-E4F4-D4DB-3780590745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/>
              <a:t>Стандарти НАТО в Україні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4323E9-DB48-B0AD-8DC0-80FF25EA3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191000"/>
          </a:xfrm>
        </p:spPr>
        <p:txBody>
          <a:bodyPr/>
          <a:lstStyle/>
          <a:p>
            <a:pPr>
              <a:defRPr/>
            </a:pPr>
            <a:r>
              <a:rPr lang="ru-RU" sz="2800" b="1" dirty="0" err="1"/>
              <a:t>Україна</a:t>
            </a:r>
            <a:r>
              <a:rPr lang="ru-RU" sz="2800" b="1" dirty="0"/>
              <a:t> станом на початок </a:t>
            </a:r>
            <a:r>
              <a:rPr lang="ru-RU" sz="2800" b="1" dirty="0" err="1"/>
              <a:t>липня</a:t>
            </a:r>
            <a:r>
              <a:rPr lang="ru-RU" sz="2800" b="1" dirty="0"/>
              <a:t> 2024 р.  </a:t>
            </a:r>
            <a:r>
              <a:rPr lang="ru-RU" sz="2800" b="1" dirty="0" err="1"/>
              <a:t>запровадила</a:t>
            </a:r>
            <a:r>
              <a:rPr lang="ru-RU" sz="2800" b="1" dirty="0"/>
              <a:t> 324 </a:t>
            </a:r>
            <a:r>
              <a:rPr lang="ru-RU" sz="2800" b="1" dirty="0" err="1"/>
              <a:t>стандарти</a:t>
            </a:r>
            <a:r>
              <a:rPr lang="ru-RU" sz="2800" b="1" dirty="0"/>
              <a:t> НАТО </a:t>
            </a:r>
            <a:r>
              <a:rPr lang="ru-RU" sz="2800" b="1" dirty="0" err="1"/>
              <a:t>зі</a:t>
            </a:r>
            <a:r>
              <a:rPr lang="ru-RU" sz="2800" b="1" dirty="0"/>
              <a:t> 1150, </a:t>
            </a:r>
            <a:r>
              <a:rPr lang="ru-RU" sz="2800" b="1" dirty="0" err="1"/>
              <a:t>які</a:t>
            </a:r>
            <a:r>
              <a:rPr lang="ru-RU" sz="2800" b="1" dirty="0"/>
              <a:t> </a:t>
            </a:r>
            <a:r>
              <a:rPr lang="ru-RU" sz="2800" b="1" dirty="0" err="1"/>
              <a:t>наразі</a:t>
            </a:r>
            <a:r>
              <a:rPr lang="ru-RU" sz="2800" b="1" dirty="0"/>
              <a:t> </a:t>
            </a:r>
            <a:r>
              <a:rPr lang="ru-RU" sz="2800" b="1" dirty="0" err="1"/>
              <a:t>діють</a:t>
            </a:r>
            <a:r>
              <a:rPr lang="ru-RU" sz="2800" b="1" dirty="0"/>
              <a:t> в НАТО. </a:t>
            </a:r>
          </a:p>
          <a:p>
            <a:pPr>
              <a:defRPr/>
            </a:pPr>
            <a:r>
              <a:rPr lang="ru-RU" sz="2800" b="1" dirty="0" err="1"/>
              <a:t>Зокрема</a:t>
            </a:r>
            <a:r>
              <a:rPr lang="ru-RU" sz="2800" b="1" dirty="0"/>
              <a:t>, у </a:t>
            </a:r>
            <a:r>
              <a:rPr lang="ru-RU" sz="2800" b="1" dirty="0" err="1"/>
              <a:t>першому</a:t>
            </a:r>
            <a:r>
              <a:rPr lang="ru-RU" sz="2800" b="1" dirty="0"/>
              <a:t> </a:t>
            </a:r>
            <a:r>
              <a:rPr lang="ru-RU" sz="2800" b="1" dirty="0" err="1"/>
              <a:t>півріччі</a:t>
            </a:r>
            <a:r>
              <a:rPr lang="ru-RU" sz="2800" b="1" dirty="0"/>
              <a:t> 2024-го </a:t>
            </a:r>
            <a:r>
              <a:rPr lang="ru-RU" sz="2800" b="1" dirty="0" err="1"/>
              <a:t>було</a:t>
            </a:r>
            <a:r>
              <a:rPr lang="ru-RU" sz="2800" b="1" dirty="0"/>
              <a:t> </a:t>
            </a:r>
            <a:r>
              <a:rPr lang="ru-RU" sz="2800" b="1" dirty="0" err="1"/>
              <a:t>прийнято</a:t>
            </a:r>
            <a:r>
              <a:rPr lang="ru-RU" sz="2800" b="1" dirty="0"/>
              <a:t> 23 </a:t>
            </a:r>
            <a:r>
              <a:rPr lang="ru-RU" sz="2800" b="1" dirty="0" err="1"/>
              <a:t>нові</a:t>
            </a:r>
            <a:r>
              <a:rPr lang="ru-RU" sz="2800" b="1" dirty="0"/>
              <a:t> </a:t>
            </a:r>
            <a:r>
              <a:rPr lang="ru-RU" sz="2800" b="1" dirty="0" err="1"/>
              <a:t>стандарти</a:t>
            </a:r>
            <a:r>
              <a:rPr lang="ru-RU" sz="2800" b="1" dirty="0"/>
              <a:t>, до </a:t>
            </a:r>
            <a:r>
              <a:rPr lang="ru-RU" sz="2800" b="1" dirty="0" err="1"/>
              <a:t>кінця</a:t>
            </a:r>
            <a:r>
              <a:rPr lang="ru-RU" sz="2800" b="1" dirty="0"/>
              <a:t> року </a:t>
            </a:r>
            <a:r>
              <a:rPr lang="ru-RU" sz="2800" b="1" dirty="0" err="1"/>
              <a:t>ще</a:t>
            </a:r>
            <a:r>
              <a:rPr lang="ru-RU" sz="2800" b="1" dirty="0"/>
              <a:t>  мало бути </a:t>
            </a:r>
            <a:r>
              <a:rPr lang="ru-RU" sz="2800" b="1" dirty="0" err="1"/>
              <a:t>прийнято</a:t>
            </a:r>
            <a:r>
              <a:rPr lang="ru-RU" sz="2800" b="1" dirty="0"/>
              <a:t> </a:t>
            </a:r>
            <a:r>
              <a:rPr lang="ru-RU" sz="2800" b="1" dirty="0" err="1"/>
              <a:t>ще</a:t>
            </a:r>
            <a:r>
              <a:rPr lang="ru-RU" sz="2800" b="1" dirty="0"/>
              <a:t> 28 </a:t>
            </a:r>
            <a:r>
              <a:rPr lang="ru-RU" sz="2800" b="1" dirty="0" err="1"/>
              <a:t>стандартів</a:t>
            </a:r>
            <a:r>
              <a:rPr lang="ru-RU" sz="2800" b="1" dirty="0"/>
              <a:t>.</a:t>
            </a:r>
            <a:endParaRPr lang="uk-UA" sz="2800" dirty="0"/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uk-UA" sz="1800" dirty="0"/>
          </a:p>
        </p:txBody>
      </p:sp>
      <p:sp>
        <p:nvSpPr>
          <p:cNvPr id="22532" name="Номер слайда 3">
            <a:extLst>
              <a:ext uri="{FF2B5EF4-FFF2-40B4-BE49-F238E27FC236}">
                <a16:creationId xmlns:a16="http://schemas.microsoft.com/office/drawing/2014/main" id="{0495FDEC-D689-E5DD-E86F-74001D438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1D75B55-AA3C-40DF-99B6-D5E3FCEB75A2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  <p:pic>
        <p:nvPicPr>
          <p:cNvPr id="22533" name="Picture 2">
            <a:extLst>
              <a:ext uri="{FF2B5EF4-FFF2-40B4-BE49-F238E27FC236}">
                <a16:creationId xmlns:a16="http://schemas.microsoft.com/office/drawing/2014/main" id="{BABF5718-D3EA-9E64-0791-F1576345E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4648200"/>
            <a:ext cx="2724150" cy="153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4">
            <a:extLst>
              <a:ext uri="{FF2B5EF4-FFF2-40B4-BE49-F238E27FC236}">
                <a16:creationId xmlns:a16="http://schemas.microsoft.com/office/drawing/2014/main" id="{0F399BD8-CF65-2AD5-0185-684BF5A805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/>
              <a:t>Стандарти НАТО</a:t>
            </a:r>
            <a:endParaRPr lang="ru-RU" altLang="uk-UA"/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B492E864-D61B-56B7-F38A-653A5642E4D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52600"/>
            <a:ext cx="4040188" cy="3744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Объект 7">
            <a:extLst>
              <a:ext uri="{FF2B5EF4-FFF2-40B4-BE49-F238E27FC236}">
                <a16:creationId xmlns:a16="http://schemas.microsoft.com/office/drawing/2014/main" id="{AF7DF66B-6828-EA49-C076-4422D2254DAE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>
          <a:xfrm>
            <a:off x="4645025" y="1066800"/>
            <a:ext cx="4041775" cy="5059363"/>
          </a:xfrm>
        </p:spPr>
        <p:txBody>
          <a:bodyPr/>
          <a:lstStyle/>
          <a:p>
            <a:r>
              <a:rPr lang="ru-RU" altLang="uk-UA"/>
              <a:t>За підсумками зустрічі міністрів оборони близько 40 країн на базі Рамштайн у Німеччині у квітні 2022 р. було прийнято стратегічне рішення про перехід України на західні калібри й техніку. Україна вже отримує артилерію калібру 155-мм.</a:t>
            </a:r>
          </a:p>
        </p:txBody>
      </p:sp>
      <p:sp>
        <p:nvSpPr>
          <p:cNvPr id="23557" name="Номер слайда 3">
            <a:extLst>
              <a:ext uri="{FF2B5EF4-FFF2-40B4-BE49-F238E27FC236}">
                <a16:creationId xmlns:a16="http://schemas.microsoft.com/office/drawing/2014/main" id="{A7CE092F-E61C-E830-C8DF-9BD3B48923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B7E63E1-F150-4ED3-9E07-90C4487B9A03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7">
            <a:extLst>
              <a:ext uri="{FF2B5EF4-FFF2-40B4-BE49-F238E27FC236}">
                <a16:creationId xmlns:a16="http://schemas.microsoft.com/office/drawing/2014/main" id="{DA129C9B-BF3B-F1A0-9B99-21D613D093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/>
              <a:t>Майбутні стандарти  НАТО </a:t>
            </a:r>
          </a:p>
        </p:txBody>
      </p:sp>
      <p:sp>
        <p:nvSpPr>
          <p:cNvPr id="24579" name="Объект 8">
            <a:extLst>
              <a:ext uri="{FF2B5EF4-FFF2-40B4-BE49-F238E27FC236}">
                <a16:creationId xmlns:a16="http://schemas.microsoft.com/office/drawing/2014/main" id="{635549B0-5515-1909-612E-5BF157DCAC4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uk-UA" altLang="uk-UA" sz="1800" b="1"/>
              <a:t>Хоча існує стандарт НАТО для артилерійських боєприпасів, його застосування є добровільним, і відсутність його дотримання роздробила ринок і ускладнила постачання. </a:t>
            </a:r>
          </a:p>
          <a:p>
            <a:r>
              <a:rPr lang="uk-UA" altLang="uk-UA" sz="1800" b="1"/>
              <a:t>14  країн НАТО залишили за собою право відхилятися від стандарту, що означає наявність різних типів 155-міліметрових боєприпасів.</a:t>
            </a:r>
          </a:p>
        </p:txBody>
      </p:sp>
      <p:sp>
        <p:nvSpPr>
          <p:cNvPr id="24580" name="Объект 9">
            <a:extLst>
              <a:ext uri="{FF2B5EF4-FFF2-40B4-BE49-F238E27FC236}">
                <a16:creationId xmlns:a16="http://schemas.microsoft.com/office/drawing/2014/main" id="{B135695B-78DA-28F8-F2F2-A355A90C9C34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uk-UA" altLang="uk-UA" sz="2000"/>
              <a:t>НАТО вперше у своїй історії оголосить зобов'язання в галузі оборонної промисловості, закликаючи країни збільшити виробництво зброї та повернутися до більш суворої стандартизації боєприпасів, щоб зробити снаряди взаємозамінними на полі бою.</a:t>
            </a:r>
          </a:p>
        </p:txBody>
      </p:sp>
      <p:sp>
        <p:nvSpPr>
          <p:cNvPr id="24581" name="Номер слайда 6">
            <a:extLst>
              <a:ext uri="{FF2B5EF4-FFF2-40B4-BE49-F238E27FC236}">
                <a16:creationId xmlns:a16="http://schemas.microsoft.com/office/drawing/2014/main" id="{9331B0FB-9A88-B3E9-673C-984BC14778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42128A8-D628-499E-AB60-CB5E22563902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>
            <a:extLst>
              <a:ext uri="{FF2B5EF4-FFF2-40B4-BE49-F238E27FC236}">
                <a16:creationId xmlns:a16="http://schemas.microsoft.com/office/drawing/2014/main" id="{38ECB148-EBC5-29F1-9687-081681D74D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3008313" cy="609600"/>
          </a:xfrm>
        </p:spPr>
        <p:txBody>
          <a:bodyPr/>
          <a:lstStyle/>
          <a:p>
            <a:r>
              <a:rPr lang="uk-UA" altLang="uk-UA" sz="2800"/>
              <a:t>Україна -НАТО</a:t>
            </a:r>
          </a:p>
        </p:txBody>
      </p:sp>
      <p:sp>
        <p:nvSpPr>
          <p:cNvPr id="18435" name="Содержимое 2">
            <a:extLst>
              <a:ext uri="{FF2B5EF4-FFF2-40B4-BE49-F238E27FC236}">
                <a16:creationId xmlns:a16="http://schemas.microsoft.com/office/drawing/2014/main" id="{6068D22A-B391-DE00-752A-C109A4763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066800"/>
            <a:ext cx="4953000" cy="5059363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ru-RU" altLang="uk-UA" dirty="0"/>
              <a:t>	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altLang="uk-UA" dirty="0"/>
              <a:t>9 </a:t>
            </a:r>
            <a:r>
              <a:rPr lang="ru-RU" altLang="uk-UA" dirty="0" err="1"/>
              <a:t>липня</a:t>
            </a:r>
            <a:r>
              <a:rPr lang="ru-RU" altLang="uk-UA" dirty="0"/>
              <a:t> 1997 р.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uk-UA" dirty="0"/>
              <a:t> </a:t>
            </a:r>
            <a:r>
              <a:rPr lang="ru-RU" altLang="uk-UA" dirty="0" err="1"/>
              <a:t>підписано</a:t>
            </a:r>
            <a:r>
              <a:rPr lang="ru-RU" altLang="uk-UA" dirty="0"/>
              <a:t> 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uk-UA" b="1" dirty="0" err="1"/>
              <a:t>Хартію</a:t>
            </a:r>
            <a:r>
              <a:rPr lang="ru-RU" altLang="uk-UA" b="1" dirty="0"/>
              <a:t> про </a:t>
            </a:r>
            <a:r>
              <a:rPr lang="ru-RU" altLang="uk-UA" b="1" dirty="0" err="1"/>
              <a:t>особливе</a:t>
            </a:r>
            <a:r>
              <a:rPr lang="ru-RU" altLang="uk-UA" b="1" dirty="0"/>
              <a:t> партнерство </a:t>
            </a:r>
            <a:r>
              <a:rPr lang="ru-RU" altLang="uk-UA" b="1" dirty="0" err="1"/>
              <a:t>між</a:t>
            </a:r>
            <a:r>
              <a:rPr lang="ru-RU" altLang="uk-UA" b="1" dirty="0"/>
              <a:t> </a:t>
            </a:r>
            <a:r>
              <a:rPr lang="ru-RU" altLang="uk-UA" b="1" dirty="0" err="1"/>
              <a:t>Україною</a:t>
            </a:r>
            <a:r>
              <a:rPr lang="ru-RU" altLang="uk-UA" b="1" dirty="0"/>
              <a:t> та </a:t>
            </a:r>
            <a:r>
              <a:rPr lang="ru-RU" altLang="uk-UA" b="1" dirty="0" err="1"/>
              <a:t>Організацією</a:t>
            </a:r>
            <a:r>
              <a:rPr lang="ru-RU" altLang="uk-UA" b="1" dirty="0"/>
              <a:t> </a:t>
            </a:r>
            <a:r>
              <a:rPr lang="ru-RU" altLang="uk-UA" b="1" dirty="0" err="1"/>
              <a:t>Північноатлантичного</a:t>
            </a:r>
            <a:r>
              <a:rPr lang="ru-RU" altLang="uk-UA" b="1" dirty="0"/>
              <a:t> договору</a:t>
            </a:r>
            <a:endParaRPr lang="uk-UA" altLang="uk-UA" b="1" dirty="0"/>
          </a:p>
        </p:txBody>
      </p:sp>
      <p:sp>
        <p:nvSpPr>
          <p:cNvPr id="7172" name="Номер слайда 3">
            <a:extLst>
              <a:ext uri="{FF2B5EF4-FFF2-40B4-BE49-F238E27FC236}">
                <a16:creationId xmlns:a16="http://schemas.microsoft.com/office/drawing/2014/main" id="{2F79A184-E131-E1A4-BE6E-D35C2CD233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75B73E9-AFF9-46D1-A006-EFB6BCCF792C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  <p:pic>
        <p:nvPicPr>
          <p:cNvPr id="7173" name="Picture 5">
            <a:extLst>
              <a:ext uri="{FF2B5EF4-FFF2-40B4-BE49-F238E27FC236}">
                <a16:creationId xmlns:a16="http://schemas.microsoft.com/office/drawing/2014/main" id="{1D51B9BA-61C6-E178-BFBB-48CADFD5C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3352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>
            <a:extLst>
              <a:ext uri="{FF2B5EF4-FFF2-40B4-BE49-F238E27FC236}">
                <a16:creationId xmlns:a16="http://schemas.microsoft.com/office/drawing/2014/main" id="{53CF6FE3-9EEF-6BE6-C71E-A6167CD971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457200"/>
            <a:ext cx="6934200" cy="990600"/>
          </a:xfrm>
        </p:spPr>
        <p:txBody>
          <a:bodyPr/>
          <a:lstStyle/>
          <a:p>
            <a:pPr algn="ctr"/>
            <a:r>
              <a:rPr lang="ru-RU" altLang="uk-UA" sz="3600"/>
              <a:t>НАВЧАННЯ – 2022</a:t>
            </a:r>
          </a:p>
        </p:txBody>
      </p:sp>
      <p:sp>
        <p:nvSpPr>
          <p:cNvPr id="25603" name="Объект 3">
            <a:extLst>
              <a:ext uri="{FF2B5EF4-FFF2-40B4-BE49-F238E27FC236}">
                <a16:creationId xmlns:a16="http://schemas.microsoft.com/office/drawing/2014/main" id="{63548782-61C7-8CDC-8F58-9D0129B3217C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191000" y="1905000"/>
            <a:ext cx="4800600" cy="4114800"/>
          </a:xfrm>
        </p:spPr>
        <p:txBody>
          <a:bodyPr/>
          <a:lstStyle/>
          <a:p>
            <a:r>
              <a:rPr lang="ru-RU" altLang="uk-UA"/>
              <a:t>У травні 2022  р. , НАТО проводило  військові навчання </a:t>
            </a:r>
            <a:r>
              <a:rPr lang="en-US" altLang="uk-UA"/>
              <a:t>Defender Europe 2022 </a:t>
            </a:r>
            <a:r>
              <a:rPr lang="ru-RU" altLang="uk-UA"/>
              <a:t>та </a:t>
            </a:r>
            <a:r>
              <a:rPr lang="en-US" altLang="uk-UA"/>
              <a:t>Swift Response 2022 </a:t>
            </a:r>
            <a:r>
              <a:rPr lang="ru-RU" altLang="uk-UA"/>
              <a:t>на території Польщі  </a:t>
            </a:r>
          </a:p>
        </p:txBody>
      </p:sp>
      <p:sp>
        <p:nvSpPr>
          <p:cNvPr id="25604" name="Номер слайда 4">
            <a:extLst>
              <a:ext uri="{FF2B5EF4-FFF2-40B4-BE49-F238E27FC236}">
                <a16:creationId xmlns:a16="http://schemas.microsoft.com/office/drawing/2014/main" id="{72A067AF-360F-E190-6FC7-684029FF7E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BF44162-A4EE-44B9-9834-28DC8155C7A7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  <p:pic>
        <p:nvPicPr>
          <p:cNvPr id="25605" name="Picture 6">
            <a:extLst>
              <a:ext uri="{FF2B5EF4-FFF2-40B4-BE49-F238E27FC236}">
                <a16:creationId xmlns:a16="http://schemas.microsoft.com/office/drawing/2014/main" id="{2BED6DAB-5E2D-41F5-9AB6-68931031063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828800"/>
            <a:ext cx="3429000" cy="3886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>
            <a:extLst>
              <a:ext uri="{FF2B5EF4-FFF2-40B4-BE49-F238E27FC236}">
                <a16:creationId xmlns:a16="http://schemas.microsoft.com/office/drawing/2014/main" id="{35B516D7-19D7-1932-C3FD-657AC150AE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/>
              <a:t>Допомога для України</a:t>
            </a:r>
          </a:p>
        </p:txBody>
      </p:sp>
      <p:sp>
        <p:nvSpPr>
          <p:cNvPr id="26627" name="Объект 2">
            <a:extLst>
              <a:ext uri="{FF2B5EF4-FFF2-40B4-BE49-F238E27FC236}">
                <a16:creationId xmlns:a16="http://schemas.microsoft.com/office/drawing/2014/main" id="{0D04B766-3AA6-F876-FD51-444C4B4BB9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267200"/>
          </a:xfrm>
        </p:spPr>
        <p:txBody>
          <a:bodyPr/>
          <a:lstStyle/>
          <a:p>
            <a:r>
              <a:rPr lang="ru-RU" altLang="uk-UA" sz="2400"/>
              <a:t>Двома основними каналами фінансування практичної підтримки України є Цільовий фонд КПД для України та цивільний бюджет НАТО.</a:t>
            </a:r>
          </a:p>
          <a:p>
            <a:r>
              <a:rPr lang="ru-RU" altLang="uk-UA" sz="2400"/>
              <a:t>Станом на лютий 2025 р. держави–члени Альянсу і партнери внесли до Цільового фонду КПД для України понад 955 мільйонів євро (близько 990 мільйонів доларів США)</a:t>
            </a:r>
          </a:p>
          <a:p>
            <a:r>
              <a:rPr lang="uk-UA" altLang="uk-UA" sz="2400"/>
              <a:t>Починаючи з січня 2023 року і протягом 2025 фінансового року, на ініціативи у галузі «безпека шляхом співробітництва» виділено майже 35 млн євро з метою забезпечення подальшої підтримки окремих партнерів, включаючи Україну.</a:t>
            </a:r>
          </a:p>
          <a:p>
            <a:endParaRPr lang="ru-RU" altLang="uk-UA"/>
          </a:p>
          <a:p>
            <a:endParaRPr lang="uk-UA" altLang="uk-UA"/>
          </a:p>
          <a:p>
            <a:endParaRPr lang="uk-UA" altLang="uk-UA"/>
          </a:p>
        </p:txBody>
      </p:sp>
      <p:sp>
        <p:nvSpPr>
          <p:cNvPr id="26628" name="Номер слайда 3">
            <a:extLst>
              <a:ext uri="{FF2B5EF4-FFF2-40B4-BE49-F238E27FC236}">
                <a16:creationId xmlns:a16="http://schemas.microsoft.com/office/drawing/2014/main" id="{038F3308-EEE9-6BBF-F6DC-F4FAF6677FC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57855F2-A16C-4904-87BD-08F14A936642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id="{C98DC528-97B9-428B-F73C-7329EC66B7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295400"/>
          </a:xfrm>
        </p:spPr>
        <p:txBody>
          <a:bodyPr/>
          <a:lstStyle/>
          <a:p>
            <a:r>
              <a:rPr lang="uk-UA" altLang="uk-UA"/>
              <a:t>Основні напрямки допомоги у 2025 році</a:t>
            </a:r>
            <a:br>
              <a:rPr lang="uk-UA" altLang="uk-UA"/>
            </a:br>
            <a:endParaRPr lang="uk-UA" altLang="uk-UA"/>
          </a:p>
        </p:txBody>
      </p:sp>
      <p:sp>
        <p:nvSpPr>
          <p:cNvPr id="27651" name="Объект 2">
            <a:extLst>
              <a:ext uri="{FF2B5EF4-FFF2-40B4-BE49-F238E27FC236}">
                <a16:creationId xmlns:a16="http://schemas.microsoft.com/office/drawing/2014/main" id="{98B326D9-9141-1B75-7627-B011D1F864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r>
              <a:rPr lang="uk-UA" altLang="uk-UA" sz="1800"/>
              <a:t>Рекордні зобов'язання: Партнери взяли зобов'язання виділити значні кошти, що перевищують $45-50 млрд загалом, з рекордними сумами $5 млрд на ВПК та $5 млрд на закупівлю зброї.</a:t>
            </a:r>
          </a:p>
          <a:p>
            <a:r>
              <a:rPr lang="uk-UA" altLang="uk-UA" sz="1800"/>
              <a:t>Механізм </a:t>
            </a:r>
            <a:r>
              <a:rPr lang="en-US" altLang="uk-UA" sz="1800"/>
              <a:t>PURL: </a:t>
            </a:r>
            <a:r>
              <a:rPr lang="uk-UA" altLang="uk-UA" sz="1800"/>
              <a:t>Через «Перелік пріоритетних потреб України» (</a:t>
            </a:r>
            <a:r>
              <a:rPr lang="en-US" altLang="uk-UA" sz="1800"/>
              <a:t>PURL) </a:t>
            </a:r>
            <a:r>
              <a:rPr lang="uk-UA" altLang="uk-UA" sz="1800"/>
              <a:t>країни НАТО координують поставки критично важливого обладнання, фінансуючи його виробництво.</a:t>
            </a:r>
          </a:p>
          <a:p>
            <a:r>
              <a:rPr lang="uk-UA" altLang="uk-UA" sz="1800"/>
              <a:t>Стимулювання ВПК: Інвестиції в українське оборонно-промислове виробництво (за «данською моделлю» та іншими програмами) зростають для забезпечення самодостатності.</a:t>
            </a:r>
          </a:p>
          <a:p>
            <a:r>
              <a:rPr lang="uk-UA" altLang="uk-UA" sz="1800"/>
              <a:t>Зброя та боєприпаси: Основна допомога спрямована на озброєння, ППО та боєприпаси, часто через спільні фонди, де європейські країни фінансують закупівлю американського озброєння.</a:t>
            </a:r>
          </a:p>
          <a:p>
            <a:r>
              <a:rPr lang="uk-UA" altLang="uk-UA" sz="1800"/>
              <a:t>Російські активи: Значна частина коштів ($3 млрд станом на січень 2026 року) надходить від прибутків заморожених російських активів, що йдуть на озброєння. </a:t>
            </a:r>
          </a:p>
        </p:txBody>
      </p:sp>
      <p:sp>
        <p:nvSpPr>
          <p:cNvPr id="27652" name="Номер слайда 3">
            <a:extLst>
              <a:ext uri="{FF2B5EF4-FFF2-40B4-BE49-F238E27FC236}">
                <a16:creationId xmlns:a16="http://schemas.microsoft.com/office/drawing/2014/main" id="{7169433F-424E-939C-E389-F694A7AC811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0ADA6B4-DF33-4434-873A-29C33216D07A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4">
            <a:extLst>
              <a:ext uri="{FF2B5EF4-FFF2-40B4-BE49-F238E27FC236}">
                <a16:creationId xmlns:a16="http://schemas.microsoft.com/office/drawing/2014/main" id="{08A60337-9198-FD52-9335-E32EA3048C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uk-UA" b="1"/>
              <a:t>Рада Україна — НАТО: листопад 2023</a:t>
            </a:r>
            <a:endParaRPr lang="uk-UA" alt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9956FD-81DC-5E7E-6EE2-F7D8A8770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3657600" cy="38862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ru-RU" b="1" dirty="0" err="1"/>
              <a:t>Розробляється</a:t>
            </a:r>
            <a:r>
              <a:rPr lang="ru-RU" b="1" dirty="0"/>
              <a:t> «</a:t>
            </a:r>
            <a:r>
              <a:rPr lang="ru-RU" b="1" dirty="0" err="1"/>
              <a:t>дорожня</a:t>
            </a:r>
            <a:r>
              <a:rPr lang="ru-RU" b="1" dirty="0"/>
              <a:t> карта» для переходу </a:t>
            </a:r>
            <a:r>
              <a:rPr lang="ru-RU" b="1" dirty="0" err="1"/>
              <a:t>України</a:t>
            </a:r>
            <a:r>
              <a:rPr lang="ru-RU" b="1" dirty="0"/>
              <a:t> до </a:t>
            </a:r>
            <a:r>
              <a:rPr lang="ru-RU" b="1" dirty="0" err="1"/>
              <a:t>повної</a:t>
            </a:r>
            <a:r>
              <a:rPr lang="ru-RU" b="1" dirty="0"/>
              <a:t> </a:t>
            </a:r>
            <a:r>
              <a:rPr lang="ru-RU" b="1" dirty="0" err="1"/>
              <a:t>оперативної</a:t>
            </a:r>
            <a:r>
              <a:rPr lang="ru-RU" b="1" dirty="0"/>
              <a:t> </a:t>
            </a:r>
            <a:r>
              <a:rPr lang="ru-RU" b="1" dirty="0" err="1"/>
              <a:t>сумісності</a:t>
            </a:r>
            <a:r>
              <a:rPr lang="ru-RU" b="1" dirty="0"/>
              <a:t> з НАТО</a:t>
            </a:r>
          </a:p>
          <a:p>
            <a:pPr>
              <a:defRPr/>
            </a:pPr>
            <a:endParaRPr lang="uk-UA" dirty="0"/>
          </a:p>
        </p:txBody>
      </p:sp>
      <p:sp>
        <p:nvSpPr>
          <p:cNvPr id="28676" name="Номер слайда 3">
            <a:extLst>
              <a:ext uri="{FF2B5EF4-FFF2-40B4-BE49-F238E27FC236}">
                <a16:creationId xmlns:a16="http://schemas.microsoft.com/office/drawing/2014/main" id="{AF1827A4-A95C-075D-2F12-5351DEF123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7A18F62-A6C3-4D69-99B7-A540FF4BCC39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  <p:pic>
        <p:nvPicPr>
          <p:cNvPr id="28677" name="Picture 3">
            <a:extLst>
              <a:ext uri="{FF2B5EF4-FFF2-40B4-BE49-F238E27FC236}">
                <a16:creationId xmlns:a16="http://schemas.microsoft.com/office/drawing/2014/main" id="{E7D7C081-0FBA-9ED9-AEC8-B895066F918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057400"/>
            <a:ext cx="40386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5">
            <a:extLst>
              <a:ext uri="{FF2B5EF4-FFF2-40B4-BE49-F238E27FC236}">
                <a16:creationId xmlns:a16="http://schemas.microsoft.com/office/drawing/2014/main" id="{75E98B93-CF35-8BB1-E8F7-5DBC2E6DF3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371600"/>
          </a:xfrm>
        </p:spPr>
        <p:txBody>
          <a:bodyPr/>
          <a:lstStyle/>
          <a:p>
            <a:r>
              <a:rPr lang="uk-UA" altLang="uk-UA" sz="3600" b="1"/>
              <a:t>Об’єднаний центр аналізу, підготовки та освіти Україна-НАТО</a:t>
            </a:r>
            <a:endParaRPr lang="uk-UA" altLang="uk-UA" sz="3600"/>
          </a:p>
        </p:txBody>
      </p:sp>
      <p:sp>
        <p:nvSpPr>
          <p:cNvPr id="29699" name="Объект 7">
            <a:extLst>
              <a:ext uri="{FF2B5EF4-FFF2-40B4-BE49-F238E27FC236}">
                <a16:creationId xmlns:a16="http://schemas.microsoft.com/office/drawing/2014/main" id="{8D039203-ADE5-918A-3F4D-7D7357A011C6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3886200" y="1981200"/>
            <a:ext cx="4800600" cy="3886200"/>
          </a:xfrm>
        </p:spPr>
        <p:txBody>
          <a:bodyPr/>
          <a:lstStyle/>
          <a:p>
            <a:r>
              <a:rPr lang="uk-UA" altLang="uk-UA" sz="2400"/>
              <a:t>Метою Спільного центру Україна-НАТО є розбудова спроможностей Сил оборони України, аналіз досвіду російсько-української війни, досягнення взаємосумісності між Україною та НАТО, сприяння інституційному розвитку.</a:t>
            </a:r>
          </a:p>
          <a:p>
            <a:endParaRPr lang="uk-UA" altLang="uk-UA"/>
          </a:p>
        </p:txBody>
      </p:sp>
      <p:sp>
        <p:nvSpPr>
          <p:cNvPr id="29700" name="Номер слайда 4">
            <a:extLst>
              <a:ext uri="{FF2B5EF4-FFF2-40B4-BE49-F238E27FC236}">
                <a16:creationId xmlns:a16="http://schemas.microsoft.com/office/drawing/2014/main" id="{BC2811E6-632C-EEA2-15C8-B450055C0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3107797-B913-4262-9438-6CAF88117825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  <p:pic>
        <p:nvPicPr>
          <p:cNvPr id="29701" name="Picture 2">
            <a:extLst>
              <a:ext uri="{FF2B5EF4-FFF2-40B4-BE49-F238E27FC236}">
                <a16:creationId xmlns:a16="http://schemas.microsoft.com/office/drawing/2014/main" id="{C0629B2A-A05F-176E-51D7-5865767D7F4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286000"/>
            <a:ext cx="3344863" cy="3657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>
            <a:extLst>
              <a:ext uri="{FF2B5EF4-FFF2-40B4-BE49-F238E27FC236}">
                <a16:creationId xmlns:a16="http://schemas.microsoft.com/office/drawing/2014/main" id="{7B7F967C-E915-B5F8-4BFA-647556D3FF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305800" cy="1371600"/>
          </a:xfrm>
        </p:spPr>
        <p:txBody>
          <a:bodyPr/>
          <a:lstStyle/>
          <a:p>
            <a:r>
              <a:rPr lang="uk-UA" altLang="uk-UA" sz="3200" b="1"/>
              <a:t>Спільний центр аналізу, підготовки та освіти Україна-НАТО</a:t>
            </a:r>
            <a:endParaRPr lang="uk-UA" altLang="uk-UA" sz="3200"/>
          </a:p>
        </p:txBody>
      </p:sp>
      <p:sp>
        <p:nvSpPr>
          <p:cNvPr id="30723" name="Объект 2">
            <a:extLst>
              <a:ext uri="{FF2B5EF4-FFF2-40B4-BE49-F238E27FC236}">
                <a16:creationId xmlns:a16="http://schemas.microsoft.com/office/drawing/2014/main" id="{CD1ABA61-EF19-5B29-69DA-BDCCE8D6BCD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981200"/>
            <a:ext cx="4038600" cy="4267200"/>
          </a:xfrm>
        </p:spPr>
        <p:txBody>
          <a:bodyPr/>
          <a:lstStyle/>
          <a:p>
            <a:pPr marL="0" indent="0">
              <a:spcBef>
                <a:spcPct val="0"/>
              </a:spcBef>
            </a:pPr>
            <a:r>
              <a:rPr lang="uk-UA" altLang="uk-UA" sz="2000"/>
              <a:t>У Польщі (Бидгощ)18 лютого 2025 р. офіційно  відкрили Спільний центр з аналізу, підготовки й освіти </a:t>
            </a:r>
            <a:r>
              <a:rPr lang="en-US" altLang="uk-UA" sz="2000"/>
              <a:t>JATEC </a:t>
            </a:r>
            <a:endParaRPr lang="uk-UA" altLang="uk-UA" sz="2000"/>
          </a:p>
          <a:p>
            <a:pPr marL="0" indent="0">
              <a:spcBef>
                <a:spcPct val="0"/>
              </a:spcBef>
            </a:pPr>
            <a:r>
              <a:rPr lang="uk-UA" altLang="uk-UA" sz="2000"/>
              <a:t>Завданням </a:t>
            </a:r>
            <a:r>
              <a:rPr lang="en-US" altLang="uk-UA" sz="2000"/>
              <a:t>JATEC </a:t>
            </a:r>
            <a:r>
              <a:rPr lang="uk-UA" altLang="uk-UA" sz="2000"/>
              <a:t>є вивчення досвіду ведення повномасштабної російсько-української війни й впровадження відповідних змін до стратегій НАТО.</a:t>
            </a:r>
          </a:p>
          <a:p>
            <a:pPr marL="0" indent="0">
              <a:spcBef>
                <a:spcPct val="0"/>
              </a:spcBef>
            </a:pPr>
            <a:r>
              <a:rPr lang="uk-UA" altLang="uk-UA" sz="2000"/>
              <a:t>Центр досягнув початкової операційної готовності у січні 2025 року і повністю запрацює до кінця 2025 р. </a:t>
            </a:r>
          </a:p>
        </p:txBody>
      </p:sp>
      <p:sp>
        <p:nvSpPr>
          <p:cNvPr id="30724" name="Номер слайда 4">
            <a:extLst>
              <a:ext uri="{FF2B5EF4-FFF2-40B4-BE49-F238E27FC236}">
                <a16:creationId xmlns:a16="http://schemas.microsoft.com/office/drawing/2014/main" id="{23DEE874-3F61-F0FE-FCF0-FF89947C4E8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C13B7B1-A0F1-49A4-BB7A-6F0B69CD4443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  <p:sp>
        <p:nvSpPr>
          <p:cNvPr id="30725" name="Объект 7">
            <a:extLst>
              <a:ext uri="{FF2B5EF4-FFF2-40B4-BE49-F238E27FC236}">
                <a16:creationId xmlns:a16="http://schemas.microsoft.com/office/drawing/2014/main" id="{BD8A6D04-BCE2-4F5D-CE47-EC75AB524F48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uk-UA" sz="1400"/>
              <a:t>«JATEC </a:t>
            </a:r>
            <a:r>
              <a:rPr lang="uk-UA" altLang="uk-UA" sz="1400"/>
              <a:t>виявляє, аналізує та впроваджує уроки війни росії проти України в стратегії, політику та операції НАТО. Це відіграє і буде відігравати ключову роль у підтримці суверенітету України та забезпеченні тривалої регіональної стабільності» -  полковник Валерій Вишнівський</a:t>
            </a:r>
          </a:p>
        </p:txBody>
      </p:sp>
      <p:pic>
        <p:nvPicPr>
          <p:cNvPr id="30726" name="Рисунок 8">
            <a:extLst>
              <a:ext uri="{FF2B5EF4-FFF2-40B4-BE49-F238E27FC236}">
                <a16:creationId xmlns:a16="http://schemas.microsoft.com/office/drawing/2014/main" id="{B1AB2B37-4D8B-7088-0A2A-F81C9982B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3810000"/>
            <a:ext cx="42291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>
            <a:extLst>
              <a:ext uri="{FF2B5EF4-FFF2-40B4-BE49-F238E27FC236}">
                <a16:creationId xmlns:a16="http://schemas.microsoft.com/office/drawing/2014/main" id="{9B43E672-D689-A932-72D8-634BA3AD01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uk-UA"/>
              <a:t>JATEC</a:t>
            </a:r>
            <a:r>
              <a:rPr lang="uk-UA" altLang="uk-UA"/>
              <a:t> у військових навчаннях</a:t>
            </a:r>
          </a:p>
        </p:txBody>
      </p:sp>
      <p:sp>
        <p:nvSpPr>
          <p:cNvPr id="31747" name="Объект 2">
            <a:extLst>
              <a:ext uri="{FF2B5EF4-FFF2-40B4-BE49-F238E27FC236}">
                <a16:creationId xmlns:a16="http://schemas.microsoft.com/office/drawing/2014/main" id="{58E1C0E2-7052-C714-C827-61B39269BB3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uk-UA" altLang="uk-UA" sz="1800"/>
              <a:t>Представники Спільного центру НАТО-України з аналізу, підготовки та освіти НАТО-Україна (</a:t>
            </a:r>
            <a:r>
              <a:rPr lang="en-US" altLang="uk-UA" sz="1800"/>
              <a:t>JATEC) </a:t>
            </a:r>
            <a:r>
              <a:rPr lang="uk-UA" altLang="uk-UA" sz="1800"/>
              <a:t>взяли участь у фінальній фазі навчання НАТО </a:t>
            </a:r>
            <a:r>
              <a:rPr lang="en-US" altLang="uk-UA" sz="1800"/>
              <a:t>Loyal Dolos 2025 </a:t>
            </a:r>
            <a:r>
              <a:rPr lang="uk-UA" altLang="uk-UA" sz="1800"/>
              <a:t>з оцінки бойових спроможностей підрозділу Альянсу.</a:t>
            </a:r>
          </a:p>
        </p:txBody>
      </p:sp>
      <p:sp>
        <p:nvSpPr>
          <p:cNvPr id="31748" name="Объект 3">
            <a:extLst>
              <a:ext uri="{FF2B5EF4-FFF2-40B4-BE49-F238E27FC236}">
                <a16:creationId xmlns:a16="http://schemas.microsoft.com/office/drawing/2014/main" id="{1A1780DF-13C7-376F-1799-95C51A7335A3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648200" y="1828800"/>
            <a:ext cx="4038600" cy="4038600"/>
          </a:xfrm>
        </p:spPr>
        <p:txBody>
          <a:bodyPr/>
          <a:lstStyle/>
          <a:p>
            <a:r>
              <a:rPr lang="uk-UA" altLang="uk-UA" sz="2400"/>
              <a:t>Уроки, винесені з війни росії проти України, були інтегровані в сценарій, щоб підготувати військових до ведення бойових дій в умовах, що швидко змінюються. Українські експерти вперше були безпосередньо залучені до навчань НАТО такого типу.</a:t>
            </a:r>
          </a:p>
        </p:txBody>
      </p:sp>
      <p:sp>
        <p:nvSpPr>
          <p:cNvPr id="31749" name="Номер слайда 4">
            <a:extLst>
              <a:ext uri="{FF2B5EF4-FFF2-40B4-BE49-F238E27FC236}">
                <a16:creationId xmlns:a16="http://schemas.microsoft.com/office/drawing/2014/main" id="{9C19DF45-C713-BA68-C93F-95DDBCF8AE1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A54AFD8-12D7-4152-B10F-5254B9066ACF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  <p:pic>
        <p:nvPicPr>
          <p:cNvPr id="31750" name="Рисунок 5">
            <a:extLst>
              <a:ext uri="{FF2B5EF4-FFF2-40B4-BE49-F238E27FC236}">
                <a16:creationId xmlns:a16="http://schemas.microsoft.com/office/drawing/2014/main" id="{A06BBF1D-2C86-A33E-BDA0-A7AE3B051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4338638"/>
            <a:ext cx="3322637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>
            <a:extLst>
              <a:ext uri="{FF2B5EF4-FFF2-40B4-BE49-F238E27FC236}">
                <a16:creationId xmlns:a16="http://schemas.microsoft.com/office/drawing/2014/main" id="{1208EB85-2F7D-3BD5-B5F7-54B95D75DC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uk-UA" sz="3600"/>
              <a:t>Що таке </a:t>
            </a:r>
            <a:r>
              <a:rPr lang="en-US" altLang="uk-UA" sz="3600" b="1"/>
              <a:t>PURL (Priority Ukraine Requirements List)</a:t>
            </a:r>
            <a:r>
              <a:rPr lang="en-US" altLang="uk-UA" sz="3600"/>
              <a:t>?</a:t>
            </a:r>
            <a:endParaRPr lang="uk-UA" altLang="uk-UA" sz="3600"/>
          </a:p>
        </p:txBody>
      </p:sp>
      <p:sp>
        <p:nvSpPr>
          <p:cNvPr id="32771" name="Объект 2">
            <a:extLst>
              <a:ext uri="{FF2B5EF4-FFF2-40B4-BE49-F238E27FC236}">
                <a16:creationId xmlns:a16="http://schemas.microsoft.com/office/drawing/2014/main" id="{2AA23595-CB93-7759-BE4A-47A4B8DCE9D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981200"/>
            <a:ext cx="3124200" cy="3886200"/>
          </a:xfrm>
        </p:spPr>
        <p:txBody>
          <a:bodyPr/>
          <a:lstStyle/>
          <a:p>
            <a:r>
              <a:rPr lang="en-US" altLang="uk-UA" sz="2000" b="1"/>
              <a:t>PURL</a:t>
            </a:r>
            <a:r>
              <a:rPr lang="en-US" altLang="uk-UA" sz="2000"/>
              <a:t> — </a:t>
            </a:r>
            <a:r>
              <a:rPr lang="uk-UA" altLang="uk-UA" sz="2000"/>
              <a:t>це новий механізм у межах НАТО, створений у 2025 році для прискореної закупівлі американської зброї за кошти європейських країн, щоб забезпечити Україну необхідною технікою та озброєнням.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DEDC8F-8625-9269-47B6-28006E02F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14800" y="1981200"/>
            <a:ext cx="4572000" cy="44196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uk-UA" sz="2000" b="1" dirty="0"/>
              <a:t>               Як це працює:</a:t>
            </a:r>
          </a:p>
          <a:p>
            <a:pPr>
              <a:defRPr/>
            </a:pPr>
            <a:r>
              <a:rPr lang="uk-UA" sz="1600" b="1" dirty="0"/>
              <a:t>Україна подає запити</a:t>
            </a:r>
            <a:r>
              <a:rPr lang="uk-UA" sz="1600" dirty="0"/>
              <a:t> — формує перелік нагальних потреб (ППО, артилерія, боєприпаси, транспорт тощо).</a:t>
            </a:r>
          </a:p>
          <a:p>
            <a:pPr>
              <a:defRPr/>
            </a:pPr>
            <a:r>
              <a:rPr lang="uk-UA" sz="1600" b="1" dirty="0"/>
              <a:t>США узгоджують список</a:t>
            </a:r>
            <a:r>
              <a:rPr lang="uk-UA" sz="1600" dirty="0"/>
              <a:t> з НАТО і формують </a:t>
            </a:r>
            <a:r>
              <a:rPr lang="en-US" sz="1600" i="1" dirty="0"/>
              <a:t>Priority Ukraine Requirements List</a:t>
            </a:r>
            <a:r>
              <a:rPr lang="en-US" sz="1600" dirty="0"/>
              <a:t> — </a:t>
            </a:r>
            <a:r>
              <a:rPr lang="uk-UA" sz="1600" dirty="0"/>
              <a:t>офіційно визнані й пріоритетні позиції.</a:t>
            </a:r>
          </a:p>
          <a:p>
            <a:pPr>
              <a:defRPr/>
            </a:pPr>
            <a:r>
              <a:rPr lang="uk-UA" sz="1600" b="1" dirty="0"/>
              <a:t>Європейські країни</a:t>
            </a:r>
            <a:r>
              <a:rPr lang="uk-UA" sz="1600" dirty="0"/>
              <a:t> (як-от Нідерланди, Німеччина, Велика Британія) виділяють кошти через НАТО, і ці гроші йдуть на закупівлю американського озброєння.</a:t>
            </a:r>
          </a:p>
          <a:p>
            <a:pPr>
              <a:defRPr/>
            </a:pPr>
            <a:r>
              <a:rPr lang="uk-UA" sz="1600" b="1" dirty="0"/>
              <a:t>Зброя надходить Україні</a:t>
            </a:r>
            <a:r>
              <a:rPr lang="uk-UA" sz="1600" dirty="0"/>
              <a:t> напряму зі США або через європейські хаби (наприклад, у Польщі чи Румунії).</a:t>
            </a:r>
          </a:p>
        </p:txBody>
      </p:sp>
      <p:sp>
        <p:nvSpPr>
          <p:cNvPr id="32773" name="Номер слайда 4">
            <a:extLst>
              <a:ext uri="{FF2B5EF4-FFF2-40B4-BE49-F238E27FC236}">
                <a16:creationId xmlns:a16="http://schemas.microsoft.com/office/drawing/2014/main" id="{064F4041-4580-974B-DCB8-22F3036B9A6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47C121E-FB02-44C6-9373-C2558FCC8E3F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>
            <a:extLst>
              <a:ext uri="{FF2B5EF4-FFF2-40B4-BE49-F238E27FC236}">
                <a16:creationId xmlns:a16="http://schemas.microsoft.com/office/drawing/2014/main" id="{DA1D0538-3774-720A-BC69-1741BD1AEF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ru-RU" altLang="uk-UA" sz="2800" b="1"/>
              <a:t>Приклад</a:t>
            </a:r>
            <a:r>
              <a:rPr lang="uk-UA" altLang="uk-UA" sz="2800" b="1"/>
              <a:t>и використання системи </a:t>
            </a:r>
            <a:r>
              <a:rPr lang="ru-RU" altLang="uk-UA" sz="2800"/>
              <a:t>PURL</a:t>
            </a:r>
            <a:endParaRPr lang="uk-UA" altLang="uk-UA" sz="2800"/>
          </a:p>
        </p:txBody>
      </p:sp>
      <p:sp>
        <p:nvSpPr>
          <p:cNvPr id="33795" name="Объект 2">
            <a:extLst>
              <a:ext uri="{FF2B5EF4-FFF2-40B4-BE49-F238E27FC236}">
                <a16:creationId xmlns:a16="http://schemas.microsoft.com/office/drawing/2014/main" id="{96C89DB0-0C7C-F3CC-8AE4-0CD12C593D4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371600"/>
            <a:ext cx="4114800" cy="4495800"/>
          </a:xfrm>
        </p:spPr>
        <p:txBody>
          <a:bodyPr/>
          <a:lstStyle/>
          <a:p>
            <a:r>
              <a:rPr lang="ru-RU" altLang="uk-UA" sz="2400"/>
              <a:t>У серпні 2025 Нідерланди стали першою країною, що скористалась PURL: переказали понад €500 млн на закупівлю систем Patriot та ракет до них у США через НАТО.</a:t>
            </a:r>
          </a:p>
          <a:p>
            <a:r>
              <a:rPr lang="ru-RU" altLang="uk-UA" sz="2400"/>
              <a:t>Це ознака довіри до механізму, а також сигнал для інших країн — система працює.</a:t>
            </a:r>
          </a:p>
          <a:p>
            <a:endParaRPr lang="uk-UA" altLang="uk-UA"/>
          </a:p>
        </p:txBody>
      </p:sp>
      <p:sp>
        <p:nvSpPr>
          <p:cNvPr id="33796" name="Объект 3">
            <a:extLst>
              <a:ext uri="{FF2B5EF4-FFF2-40B4-BE49-F238E27FC236}">
                <a16:creationId xmlns:a16="http://schemas.microsoft.com/office/drawing/2014/main" id="{393AB2D0-6A6B-583D-82C8-6477ACA80B6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572000" y="1219200"/>
            <a:ext cx="4419600" cy="4648200"/>
          </a:xfrm>
        </p:spPr>
        <p:txBody>
          <a:bodyPr/>
          <a:lstStyle/>
          <a:p>
            <a:r>
              <a:rPr lang="uk-UA" altLang="uk-UA"/>
              <a:t>На цю програму Данія виділила 580 мільйонів данських крон,    Швеція – 275 млн. дол., норвегія – 135 млн. дол.</a:t>
            </a:r>
          </a:p>
          <a:p>
            <a:r>
              <a:rPr lang="uk-UA" altLang="uk-UA"/>
              <a:t>Також до програми долучилась Німеччина.</a:t>
            </a:r>
          </a:p>
          <a:p>
            <a:endParaRPr lang="uk-UA" altLang="uk-UA" sz="2400"/>
          </a:p>
        </p:txBody>
      </p:sp>
      <p:sp>
        <p:nvSpPr>
          <p:cNvPr id="33797" name="Номер слайда 4">
            <a:extLst>
              <a:ext uri="{FF2B5EF4-FFF2-40B4-BE49-F238E27FC236}">
                <a16:creationId xmlns:a16="http://schemas.microsoft.com/office/drawing/2014/main" id="{6EB8C01D-5212-684D-C04F-72AE51D8D17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BF5902E-3DB0-44D8-A140-03FDF215776A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>
            <a:extLst>
              <a:ext uri="{FF2B5EF4-FFF2-40B4-BE49-F238E27FC236}">
                <a16:creationId xmlns:a16="http://schemas.microsoft.com/office/drawing/2014/main" id="{6FF950C9-51D5-7A21-AC61-CD3A413AD4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uk-UA" sz="2800" b="1"/>
              <a:t>Україна та Польща підписали меморандум щодо навчання управління дронами,           18 вересня 2025 р. </a:t>
            </a:r>
            <a:endParaRPr lang="uk-UA" altLang="uk-UA" sz="2800"/>
          </a:p>
        </p:txBody>
      </p:sp>
      <p:pic>
        <p:nvPicPr>
          <p:cNvPr id="34819" name="Объект 5">
            <a:extLst>
              <a:ext uri="{FF2B5EF4-FFF2-40B4-BE49-F238E27FC236}">
                <a16:creationId xmlns:a16="http://schemas.microsoft.com/office/drawing/2014/main" id="{999A0FF5-03A2-3C01-37C6-3712150A00E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286000"/>
            <a:ext cx="3200400" cy="3200400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DA256153-4AE7-45C0-75F8-FB1AE52EB1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00" y="1981200"/>
            <a:ext cx="4876800" cy="3886200"/>
          </a:xfrm>
        </p:spPr>
        <p:txBody>
          <a:bodyPr/>
          <a:lstStyle/>
          <a:p>
            <a:pPr>
              <a:defRPr/>
            </a:pPr>
            <a:r>
              <a:rPr lang="uk-UA" sz="1800" dirty="0"/>
              <a:t>Україна та Польща </a:t>
            </a:r>
            <a:r>
              <a:rPr lang="uk-UA" sz="1800" dirty="0" err="1"/>
              <a:t>створять</a:t>
            </a:r>
            <a:r>
              <a:rPr lang="uk-UA" sz="1800" dirty="0"/>
              <a:t> Спільну робочу групу з безпілотних авіаційних - систем, повідомив Денис </a:t>
            </a:r>
            <a:r>
              <a:rPr lang="uk-UA" sz="1800" dirty="0" err="1"/>
              <a:t>Шмигаль</a:t>
            </a:r>
            <a:r>
              <a:rPr lang="uk-UA" sz="1800" dirty="0"/>
              <a:t>. </a:t>
            </a:r>
          </a:p>
          <a:p>
            <a:pPr>
              <a:defRPr/>
            </a:pPr>
            <a:r>
              <a:rPr lang="uk-UA" sz="1800" dirty="0"/>
              <a:t>Метою групи буде: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uk-UA" sz="1800" dirty="0"/>
              <a:t>- сприяти обміну оперативними знаннями та досвідом у сфері </a:t>
            </a:r>
            <a:r>
              <a:rPr lang="uk-UA" sz="1800" dirty="0" err="1"/>
              <a:t>БпЛА</a:t>
            </a:r>
            <a:r>
              <a:rPr lang="uk-UA" sz="1800" dirty="0"/>
              <a:t>;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uk-UA" sz="1800" dirty="0"/>
              <a:t>- розробляти та тестувати методи застосування та протидії безпілотникам, інтегрувати інноваційні технології;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uk-UA" sz="1800" dirty="0"/>
              <a:t>- зміцнювати </a:t>
            </a:r>
            <a:r>
              <a:rPr lang="uk-UA" sz="1800" dirty="0" err="1"/>
              <a:t>взаємосумісність</a:t>
            </a:r>
            <a:r>
              <a:rPr lang="uk-UA" sz="1800" dirty="0"/>
              <a:t> між Збройними силами України та Польщі та забезпечувати сумісність зі стандартами НАТО.</a:t>
            </a:r>
          </a:p>
          <a:p>
            <a:pPr>
              <a:defRPr/>
            </a:pPr>
            <a:endParaRPr lang="uk-UA" dirty="0"/>
          </a:p>
        </p:txBody>
      </p:sp>
      <p:sp>
        <p:nvSpPr>
          <p:cNvPr id="34821" name="Номер слайда 4">
            <a:extLst>
              <a:ext uri="{FF2B5EF4-FFF2-40B4-BE49-F238E27FC236}">
                <a16:creationId xmlns:a16="http://schemas.microsoft.com/office/drawing/2014/main" id="{525EAEE0-EA55-5540-D1EC-815309EC0A3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F2CB507-FD89-4327-99E1-F42EC914D487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>
                <a16:creationId xmlns:a16="http://schemas.microsoft.com/office/drawing/2014/main" id="{269AB07C-A606-6806-3F36-DE5F9694DF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/>
              <a:t>Україна -НАТО</a:t>
            </a:r>
          </a:p>
        </p:txBody>
      </p:sp>
      <p:sp>
        <p:nvSpPr>
          <p:cNvPr id="18435" name="Содержимое 2">
            <a:extLst>
              <a:ext uri="{FF2B5EF4-FFF2-40B4-BE49-F238E27FC236}">
                <a16:creationId xmlns:a16="http://schemas.microsoft.com/office/drawing/2014/main" id="{4E3ECBD9-6645-D6BD-0B64-B88A4B49F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uk-UA" altLang="uk-UA" dirty="0"/>
          </a:p>
          <a:p>
            <a:pPr>
              <a:defRPr/>
            </a:pPr>
            <a:r>
              <a:rPr lang="uk-UA" altLang="uk-UA" dirty="0"/>
              <a:t>Закон України про засади внутрішньої і зовнішньої політики України (</a:t>
            </a:r>
            <a:r>
              <a:rPr lang="uk-UA" altLang="uk-UA" sz="2400" dirty="0"/>
              <a:t>липень, 2010):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uk-UA" altLang="uk-UA" dirty="0"/>
              <a:t>	«…</a:t>
            </a:r>
            <a:r>
              <a:rPr lang="uk-UA" altLang="uk-UA" b="1" dirty="0"/>
              <a:t>позаблоковий статус України і співпраця з НАТО з питань, які становлять взаємний інтерес…»</a:t>
            </a:r>
          </a:p>
        </p:txBody>
      </p:sp>
      <p:sp>
        <p:nvSpPr>
          <p:cNvPr id="8196" name="Номер слайда 3">
            <a:extLst>
              <a:ext uri="{FF2B5EF4-FFF2-40B4-BE49-F238E27FC236}">
                <a16:creationId xmlns:a16="http://schemas.microsoft.com/office/drawing/2014/main" id="{7B4C0382-D431-6775-2D51-ED06CEF1A8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41999F-0348-4491-A948-EA67ADBA8840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  <p:pic>
        <p:nvPicPr>
          <p:cNvPr id="8197" name="Picture 5">
            <a:extLst>
              <a:ext uri="{FF2B5EF4-FFF2-40B4-BE49-F238E27FC236}">
                <a16:creationId xmlns:a16="http://schemas.microsoft.com/office/drawing/2014/main" id="{979A2541-8446-8E2D-C330-5414B3974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200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>
            <a:extLst>
              <a:ext uri="{FF2B5EF4-FFF2-40B4-BE49-F238E27FC236}">
                <a16:creationId xmlns:a16="http://schemas.microsoft.com/office/drawing/2014/main" id="{546B9692-B499-F157-F2CD-A2641CD378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29600" cy="1371600"/>
          </a:xfrm>
        </p:spPr>
        <p:txBody>
          <a:bodyPr/>
          <a:lstStyle/>
          <a:p>
            <a:r>
              <a:rPr lang="uk-UA" altLang="uk-UA" sz="3200"/>
              <a:t>Україна – частина євроатлантичної системи безпеки</a:t>
            </a:r>
          </a:p>
        </p:txBody>
      </p:sp>
      <p:sp>
        <p:nvSpPr>
          <p:cNvPr id="35843" name="Объект 2">
            <a:extLst>
              <a:ext uri="{FF2B5EF4-FFF2-40B4-BE49-F238E27FC236}">
                <a16:creationId xmlns:a16="http://schemas.microsoft.com/office/drawing/2014/main" id="{9B0FE03F-8518-1865-627B-4095894A9C8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676400"/>
            <a:ext cx="4038600" cy="4191000"/>
          </a:xfrm>
        </p:spPr>
        <p:txBody>
          <a:bodyPr/>
          <a:lstStyle/>
          <a:p>
            <a:r>
              <a:rPr lang="ru-RU" altLang="uk-UA" sz="1800"/>
              <a:t>У 2025 р. Україна вперше долучилася до військових навчань НАТО за статтею 5, які проводяться виключно для країн-союзників, а не партнерів.</a:t>
            </a:r>
          </a:p>
          <a:p>
            <a:r>
              <a:rPr lang="ru-RU" altLang="uk-UA" sz="2000"/>
              <a:t>Українська </a:t>
            </a:r>
            <a:r>
              <a:rPr lang="ru-RU" altLang="uk-UA" sz="2000" b="1"/>
              <a:t>система Delta </a:t>
            </a:r>
            <a:r>
              <a:rPr lang="ru-RU" altLang="uk-UA" sz="2000"/>
              <a:t>стала основною системою управління на навчаннях НАТО REPMUS 2025</a:t>
            </a:r>
          </a:p>
          <a:p>
            <a:r>
              <a:rPr lang="ru-RU" altLang="uk-UA" sz="2000"/>
              <a:t>За її допомогою було скоординовано понад 100 безпілотних платформ — морських, підводних, наземних та повітряних.</a:t>
            </a:r>
          </a:p>
          <a:p>
            <a:endParaRPr lang="uk-UA" altLang="uk-UA"/>
          </a:p>
        </p:txBody>
      </p:sp>
      <p:sp>
        <p:nvSpPr>
          <p:cNvPr id="35844" name="Номер слайда 4">
            <a:extLst>
              <a:ext uri="{FF2B5EF4-FFF2-40B4-BE49-F238E27FC236}">
                <a16:creationId xmlns:a16="http://schemas.microsoft.com/office/drawing/2014/main" id="{46762DC1-A4E4-CA80-08D4-FD16F23EA10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3445625-F36B-4AFE-B1BA-92AFB82A7CFA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  <p:sp>
        <p:nvSpPr>
          <p:cNvPr id="35845" name="Объект 7">
            <a:extLst>
              <a:ext uri="{FF2B5EF4-FFF2-40B4-BE49-F238E27FC236}">
                <a16:creationId xmlns:a16="http://schemas.microsoft.com/office/drawing/2014/main" id="{769F4F5B-E664-1EA3-A52F-EC5CE8C98E76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572000" y="1447800"/>
            <a:ext cx="4038600" cy="4419600"/>
          </a:xfrm>
        </p:spPr>
        <p:txBody>
          <a:bodyPr/>
          <a:lstStyle/>
          <a:p>
            <a:r>
              <a:rPr lang="en-US" altLang="uk-UA" sz="1600"/>
              <a:t>Delta </a:t>
            </a:r>
            <a:r>
              <a:rPr lang="uk-UA" altLang="uk-UA" sz="1600"/>
              <a:t>підтвердила сумісність з найновішими стандартами Альянсу. А також, що українські технології не лише відповідають стандартам НАТО, а й формують нові підходи до ведення війни. Це — доказ нашої здатності швидко адаптовуватися до будь-яких бойових дій на морі, суші чи в повітрі”, — повідомив міністр оборони України</a:t>
            </a:r>
          </a:p>
        </p:txBody>
      </p:sp>
      <p:pic>
        <p:nvPicPr>
          <p:cNvPr id="35846" name="Рисунок 8">
            <a:extLst>
              <a:ext uri="{FF2B5EF4-FFF2-40B4-BE49-F238E27FC236}">
                <a16:creationId xmlns:a16="http://schemas.microsoft.com/office/drawing/2014/main" id="{D0259345-C241-EA33-866C-75BA5C42D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3505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>
            <a:extLst>
              <a:ext uri="{FF2B5EF4-FFF2-40B4-BE49-F238E27FC236}">
                <a16:creationId xmlns:a16="http://schemas.microsoft.com/office/drawing/2014/main" id="{295AFDF0-8F2D-F17C-9EF0-34366A2AEE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/>
              <a:t>Співробітництво України з НАТО</a:t>
            </a:r>
          </a:p>
        </p:txBody>
      </p:sp>
      <p:sp>
        <p:nvSpPr>
          <p:cNvPr id="36867" name="Объект 2">
            <a:extLst>
              <a:ext uri="{FF2B5EF4-FFF2-40B4-BE49-F238E27FC236}">
                <a16:creationId xmlns:a16="http://schemas.microsoft.com/office/drawing/2014/main" id="{42B92511-164F-22E9-6364-E5FCE31C70A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28600" y="1981200"/>
            <a:ext cx="4267200" cy="3886200"/>
          </a:xfrm>
        </p:spPr>
        <p:txBody>
          <a:bodyPr/>
          <a:lstStyle/>
          <a:p>
            <a:r>
              <a:rPr lang="ru-RU" altLang="uk-UA" sz="2400"/>
              <a:t>М. Федоров анонсував створення системи для навчання ШІ-моделей союзників на бойових даних України. </a:t>
            </a:r>
          </a:p>
          <a:p>
            <a:r>
              <a:rPr lang="ru-RU" altLang="uk-UA" sz="2400"/>
              <a:t>Йдеться про створення спеціального дата-полігону для тренування ШІ-моделей партнерів         (січень, 2026)</a:t>
            </a:r>
            <a:endParaRPr lang="uk-UA" altLang="uk-UA" sz="2400"/>
          </a:p>
        </p:txBody>
      </p:sp>
      <p:sp>
        <p:nvSpPr>
          <p:cNvPr id="36868" name="Номер слайда 4">
            <a:extLst>
              <a:ext uri="{FF2B5EF4-FFF2-40B4-BE49-F238E27FC236}">
                <a16:creationId xmlns:a16="http://schemas.microsoft.com/office/drawing/2014/main" id="{3D4D6AB3-2B30-1590-A0E6-D3735CBD419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924EF6C-1A8D-43F5-8B60-59BC6EEDF202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  <p:sp>
        <p:nvSpPr>
          <p:cNvPr id="36869" name="Объект 6">
            <a:extLst>
              <a:ext uri="{FF2B5EF4-FFF2-40B4-BE49-F238E27FC236}">
                <a16:creationId xmlns:a16="http://schemas.microsoft.com/office/drawing/2014/main" id="{EDEA89FA-8FD0-5625-C6F8-29F15C376C66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uk-UA" altLang="uk-UA" sz="1800"/>
          </a:p>
          <a:p>
            <a:endParaRPr lang="uk-UA" altLang="uk-UA" sz="1800"/>
          </a:p>
          <a:p>
            <a:endParaRPr lang="uk-UA" altLang="uk-UA" sz="1800"/>
          </a:p>
          <a:p>
            <a:endParaRPr lang="uk-UA" altLang="uk-UA" sz="1800"/>
          </a:p>
          <a:p>
            <a:endParaRPr lang="uk-UA" altLang="uk-UA" sz="1800"/>
          </a:p>
          <a:p>
            <a:r>
              <a:rPr lang="uk-UA" altLang="uk-UA" sz="1800"/>
              <a:t>"Партнери хочуть наші дані. Ми побудуємо систему, на якій вони зможуть навчати свої софтові продукти, використовуючи українські дані. Зараз дані з фронту мають надзвичайну цінність", — заявив Федоров.</a:t>
            </a:r>
          </a:p>
          <a:p>
            <a:endParaRPr lang="uk-UA" altLang="uk-UA" sz="1800"/>
          </a:p>
          <a:p>
            <a:endParaRPr lang="uk-UA" altLang="uk-UA"/>
          </a:p>
        </p:txBody>
      </p:sp>
      <p:pic>
        <p:nvPicPr>
          <p:cNvPr id="36870" name="Рисунок 8">
            <a:extLst>
              <a:ext uri="{FF2B5EF4-FFF2-40B4-BE49-F238E27FC236}">
                <a16:creationId xmlns:a16="http://schemas.microsoft.com/office/drawing/2014/main" id="{0A61C148-91BE-5D78-05C7-F6D12AEB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295400"/>
            <a:ext cx="2994025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6">
            <a:extLst>
              <a:ext uri="{FF2B5EF4-FFF2-40B4-BE49-F238E27FC236}">
                <a16:creationId xmlns:a16="http://schemas.microsoft.com/office/drawing/2014/main" id="{76AD1CC7-0D1E-3AD1-AF68-3495768017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/>
              <a:t>Перспективи</a:t>
            </a:r>
          </a:p>
        </p:txBody>
      </p:sp>
      <p:sp>
        <p:nvSpPr>
          <p:cNvPr id="37891" name="Объект 7">
            <a:extLst>
              <a:ext uri="{FF2B5EF4-FFF2-40B4-BE49-F238E27FC236}">
                <a16:creationId xmlns:a16="http://schemas.microsoft.com/office/drawing/2014/main" id="{E1CB05E2-AF77-73A7-DD4C-4B41F079E5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uk-UA" altLang="uk-UA" sz="5400"/>
              <a:t>СТРАТЕГІЧНА  НЕВИЗНАЧЕНІСТЬ ЩОДО ВСТУПУ…..</a:t>
            </a:r>
          </a:p>
        </p:txBody>
      </p:sp>
      <p:sp>
        <p:nvSpPr>
          <p:cNvPr id="37892" name="Номер слайда 4">
            <a:extLst>
              <a:ext uri="{FF2B5EF4-FFF2-40B4-BE49-F238E27FC236}">
                <a16:creationId xmlns:a16="http://schemas.microsoft.com/office/drawing/2014/main" id="{97709941-C9C4-1ECF-0D51-B22EB5280E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A52CCFF-D8C7-43D8-98B4-4F05D54F46BA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>
            <a:extLst>
              <a:ext uri="{FF2B5EF4-FFF2-40B4-BE49-F238E27FC236}">
                <a16:creationId xmlns:a16="http://schemas.microsoft.com/office/drawing/2014/main" id="{F56FF33A-4EBF-AF41-8F99-0A22BD7A35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/>
              <a:t>Перспективи</a:t>
            </a:r>
          </a:p>
        </p:txBody>
      </p:sp>
      <p:sp>
        <p:nvSpPr>
          <p:cNvPr id="78851" name="Объект 2">
            <a:extLst>
              <a:ext uri="{FF2B5EF4-FFF2-40B4-BE49-F238E27FC236}">
                <a16:creationId xmlns:a16="http://schemas.microsoft.com/office/drawing/2014/main" id="{55513071-3D38-1D08-E824-234F2C00B6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uk-UA" altLang="uk-UA" dirty="0"/>
              <a:t>Гарантії безпеки від країн-членів НАТО та «Коаліції рішучих»:</a:t>
            </a:r>
          </a:p>
          <a:p>
            <a:pPr>
              <a:defRPr/>
            </a:pPr>
            <a:r>
              <a:rPr lang="uk-UA" altLang="uk-UA" dirty="0"/>
              <a:t>- військова присутність</a:t>
            </a:r>
          </a:p>
          <a:p>
            <a:pPr>
              <a:defRPr/>
            </a:pPr>
            <a:r>
              <a:rPr lang="uk-UA" altLang="uk-UA" dirty="0"/>
              <a:t>- протиповітряна оборона</a:t>
            </a:r>
          </a:p>
          <a:p>
            <a:pPr>
              <a:defRPr/>
            </a:pPr>
            <a:r>
              <a:rPr lang="uk-UA" altLang="uk-UA" dirty="0"/>
              <a:t>- озброєння</a:t>
            </a:r>
          </a:p>
          <a:p>
            <a:pPr>
              <a:defRPr/>
            </a:pPr>
            <a:r>
              <a:rPr lang="uk-UA" altLang="uk-UA" dirty="0"/>
              <a:t>- моніторинг припинення бойових дій </a:t>
            </a:r>
          </a:p>
        </p:txBody>
      </p:sp>
      <p:sp>
        <p:nvSpPr>
          <p:cNvPr id="38916" name="Номер слайда 3">
            <a:extLst>
              <a:ext uri="{FF2B5EF4-FFF2-40B4-BE49-F238E27FC236}">
                <a16:creationId xmlns:a16="http://schemas.microsoft.com/office/drawing/2014/main" id="{C5A914BE-E324-FA9B-A9E6-5BB5E870C41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C395523-1BC6-46AA-AD2B-78F0A6DB4FBA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4">
            <a:extLst>
              <a:ext uri="{FF2B5EF4-FFF2-40B4-BE49-F238E27FC236}">
                <a16:creationId xmlns:a16="http://schemas.microsoft.com/office/drawing/2014/main" id="{B1C7B3F2-5FAC-A2B6-1C42-C706E57D86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/>
              <a:t>Мюнхенська безпекова конференція, 2026</a:t>
            </a:r>
          </a:p>
        </p:txBody>
      </p:sp>
      <p:sp>
        <p:nvSpPr>
          <p:cNvPr id="39939" name="Объект 5">
            <a:extLst>
              <a:ext uri="{FF2B5EF4-FFF2-40B4-BE49-F238E27FC236}">
                <a16:creationId xmlns:a16="http://schemas.microsoft.com/office/drawing/2014/main" id="{B6172C5D-5CA1-0BDE-CDFC-E38354B7890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981200"/>
            <a:ext cx="5029200" cy="3886200"/>
          </a:xfrm>
        </p:spPr>
        <p:txBody>
          <a:bodyPr/>
          <a:lstStyle/>
          <a:p>
            <a:r>
              <a:rPr lang="uk-UA" altLang="uk-UA" sz="2400"/>
              <a:t>Міністр закордонних справ України  Андрій Сибіга заявив на Мюнхенській безпековій конференції, що Європа більше не може покладатися на зовнішній захист, а Україна має стати невід'ємною частиною нової європейської архітектури безпеки.</a:t>
            </a:r>
          </a:p>
        </p:txBody>
      </p:sp>
      <p:pic>
        <p:nvPicPr>
          <p:cNvPr id="39940" name="Объект 7">
            <a:extLst>
              <a:ext uri="{FF2B5EF4-FFF2-40B4-BE49-F238E27FC236}">
                <a16:creationId xmlns:a16="http://schemas.microsoft.com/office/drawing/2014/main" id="{0279827E-6F29-2A04-F52C-9C12D2FA914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270125"/>
            <a:ext cx="3200400" cy="2743200"/>
          </a:xfrm>
        </p:spPr>
      </p:pic>
      <p:sp>
        <p:nvSpPr>
          <p:cNvPr id="39941" name="Номер слайда 3">
            <a:extLst>
              <a:ext uri="{FF2B5EF4-FFF2-40B4-BE49-F238E27FC236}">
                <a16:creationId xmlns:a16="http://schemas.microsoft.com/office/drawing/2014/main" id="{D0F5E184-4013-318B-7819-90971CF1BC3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6078B38-31F0-43B3-9B59-677025D3D0CF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  <p:pic>
        <p:nvPicPr>
          <p:cNvPr id="39942" name="Объект 7">
            <a:extLst>
              <a:ext uri="{FF2B5EF4-FFF2-40B4-BE49-F238E27FC236}">
                <a16:creationId xmlns:a16="http://schemas.microsoft.com/office/drawing/2014/main" id="{A00F176E-46FD-07F7-AB28-783582777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86000"/>
            <a:ext cx="3200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>
            <a:extLst>
              <a:ext uri="{FF2B5EF4-FFF2-40B4-BE49-F238E27FC236}">
                <a16:creationId xmlns:a16="http://schemas.microsoft.com/office/drawing/2014/main" id="{E35AEE53-1093-8776-FED2-0FCF234F7A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/>
              <a:t>НАТО  сьогодні: </a:t>
            </a:r>
          </a:p>
        </p:txBody>
      </p:sp>
      <p:sp>
        <p:nvSpPr>
          <p:cNvPr id="40963" name="Объект 3">
            <a:extLst>
              <a:ext uri="{FF2B5EF4-FFF2-40B4-BE49-F238E27FC236}">
                <a16:creationId xmlns:a16="http://schemas.microsoft.com/office/drawing/2014/main" id="{D1714ECB-8856-0E31-3AF3-587493AC3D65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ru-RU" altLang="uk-UA"/>
              <a:t>«Доки президентом США залишається Дональд Трамп, НАТО, можна сказати, це така собі кульгава конячка, хоча вони і можуть функціонувати без США»</a:t>
            </a:r>
            <a:endParaRPr lang="uk-UA" altLang="uk-UA"/>
          </a:p>
        </p:txBody>
      </p:sp>
      <p:sp>
        <p:nvSpPr>
          <p:cNvPr id="40964" name="Номер слайда 4">
            <a:extLst>
              <a:ext uri="{FF2B5EF4-FFF2-40B4-BE49-F238E27FC236}">
                <a16:creationId xmlns:a16="http://schemas.microsoft.com/office/drawing/2014/main" id="{F682A327-DEFE-3BD1-82F8-3F63E6FCCF7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AEF14A6-494F-4B53-9A76-9EEAC08A9599}" type="slidenum">
              <a:rPr lang="ru-RU" altLang="uk-UA" smtClean="0">
                <a:latin typeface="Arial Black" panose="020B0A04020102020204" pitchFamily="34" charset="0"/>
              </a:rPr>
              <a:pPr/>
              <a:t>35</a:t>
            </a:fld>
            <a:endParaRPr lang="ru-RU" altLang="uk-UA">
              <a:latin typeface="Arial Black" panose="020B0A04020102020204" pitchFamily="34" charset="0"/>
            </a:endParaRPr>
          </a:p>
        </p:txBody>
      </p:sp>
      <p:sp>
        <p:nvSpPr>
          <p:cNvPr id="40965" name="Объект 6">
            <a:extLst>
              <a:ext uri="{FF2B5EF4-FFF2-40B4-BE49-F238E27FC236}">
                <a16:creationId xmlns:a16="http://schemas.microsoft.com/office/drawing/2014/main" id="{42277634-D199-7241-71E4-547C69EBBAC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ru-RU" altLang="uk-UA"/>
              <a:t>Олександр Коваленко (військовий експерт): «Пацієнт ще живий, але лікуватися вперто не хоче»</a:t>
            </a:r>
            <a:endParaRPr lang="uk-UA" altLang="uk-U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D4DE6678-D8D5-FFB7-BB3E-2A71686F63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6172200" cy="1162050"/>
          </a:xfrm>
        </p:spPr>
        <p:txBody>
          <a:bodyPr/>
          <a:lstStyle/>
          <a:p>
            <a:pPr algn="ctr"/>
            <a:r>
              <a:rPr lang="uk-UA" altLang="uk-UA" sz="3600"/>
              <a:t>Україна -НАТО</a:t>
            </a:r>
          </a:p>
        </p:txBody>
      </p:sp>
      <p:sp>
        <p:nvSpPr>
          <p:cNvPr id="20483" name="Содержимое 2">
            <a:extLst>
              <a:ext uri="{FF2B5EF4-FFF2-40B4-BE49-F238E27FC236}">
                <a16:creationId xmlns:a16="http://schemas.microsoft.com/office/drawing/2014/main" id="{484F6603-B675-350D-6A9C-64EB260DB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ru-RU" altLang="uk-UA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ru-RU" altLang="uk-UA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ru-RU" altLang="uk-UA" dirty="0"/>
              <a:t>29 </a:t>
            </a:r>
            <a:r>
              <a:rPr lang="ru-RU" altLang="uk-UA" dirty="0" err="1"/>
              <a:t>грудня</a:t>
            </a:r>
            <a:r>
              <a:rPr lang="ru-RU" altLang="uk-UA" dirty="0"/>
              <a:t> 2014 р. глава </a:t>
            </a:r>
            <a:r>
              <a:rPr lang="ru-RU" altLang="uk-UA" dirty="0" err="1"/>
              <a:t>держави</a:t>
            </a:r>
            <a:r>
              <a:rPr lang="ru-RU" altLang="uk-UA" dirty="0"/>
              <a:t> </a:t>
            </a:r>
            <a:r>
              <a:rPr lang="ru-RU" altLang="uk-UA" dirty="0" err="1"/>
              <a:t>підписав</a:t>
            </a:r>
            <a:r>
              <a:rPr lang="ru-RU" altLang="uk-UA" dirty="0"/>
              <a:t> Закон, </a:t>
            </a:r>
            <a:r>
              <a:rPr lang="ru-RU" altLang="uk-UA" dirty="0" err="1"/>
              <a:t>яким</a:t>
            </a:r>
            <a:r>
              <a:rPr lang="ru-RU" altLang="uk-UA" dirty="0"/>
              <a:t> </a:t>
            </a:r>
            <a:r>
              <a:rPr lang="ru-RU" altLang="uk-UA" dirty="0" err="1"/>
              <a:t>скасовується</a:t>
            </a:r>
            <a:r>
              <a:rPr lang="ru-RU" altLang="uk-UA" dirty="0"/>
              <a:t> </a:t>
            </a:r>
            <a:r>
              <a:rPr lang="ru-RU" altLang="uk-UA" dirty="0" err="1"/>
              <a:t>позаблоковий</a:t>
            </a:r>
            <a:r>
              <a:rPr lang="ru-RU" altLang="uk-UA" dirty="0"/>
              <a:t> статус </a:t>
            </a:r>
            <a:r>
              <a:rPr lang="ru-RU" altLang="uk-UA" dirty="0" err="1"/>
              <a:t>України</a:t>
            </a:r>
            <a:r>
              <a:rPr lang="ru-RU" altLang="uk-UA" dirty="0"/>
              <a:t> і </a:t>
            </a:r>
            <a:r>
              <a:rPr lang="ru-RU" altLang="uk-UA" dirty="0" err="1"/>
              <a:t>проголошується</a:t>
            </a:r>
            <a:r>
              <a:rPr lang="ru-RU" altLang="uk-UA" dirty="0"/>
              <a:t> </a:t>
            </a:r>
            <a:r>
              <a:rPr lang="ru-RU" altLang="uk-UA" b="1" dirty="0" err="1"/>
              <a:t>намір</a:t>
            </a:r>
            <a:r>
              <a:rPr lang="ru-RU" altLang="uk-UA" b="1" dirty="0"/>
              <a:t> </a:t>
            </a:r>
            <a:r>
              <a:rPr lang="ru-RU" altLang="uk-UA" b="1" dirty="0" err="1"/>
              <a:t>інтегруватися</a:t>
            </a:r>
            <a:r>
              <a:rPr lang="ru-RU" altLang="uk-UA" b="1" dirty="0"/>
              <a:t> до </a:t>
            </a:r>
            <a:r>
              <a:rPr lang="ru-RU" altLang="uk-UA" b="1" dirty="0" err="1"/>
              <a:t>євроатлантичних</a:t>
            </a:r>
            <a:r>
              <a:rPr lang="ru-RU" altLang="uk-UA" b="1" dirty="0"/>
              <a:t> структур </a:t>
            </a:r>
            <a:r>
              <a:rPr lang="ru-RU" altLang="uk-UA" b="1" dirty="0" err="1"/>
              <a:t>безпеки</a:t>
            </a:r>
            <a:endParaRPr lang="ru-RU" altLang="uk-UA" b="1" dirty="0"/>
          </a:p>
          <a:p>
            <a:pPr>
              <a:defRPr/>
            </a:pPr>
            <a:endParaRPr lang="ru-RU" altLang="uk-UA" dirty="0"/>
          </a:p>
          <a:p>
            <a:pPr>
              <a:defRPr/>
            </a:pPr>
            <a:endParaRPr lang="ru-RU" altLang="uk-UA" dirty="0"/>
          </a:p>
          <a:p>
            <a:pPr>
              <a:defRPr/>
            </a:pPr>
            <a:endParaRPr lang="uk-UA" altLang="uk-UA" dirty="0"/>
          </a:p>
        </p:txBody>
      </p: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id="{5C19781E-DF47-6E6D-1888-5E70FF9847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FAEA896-72A1-4823-BE31-6C9D7F4D8780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  <p:pic>
        <p:nvPicPr>
          <p:cNvPr id="9221" name="Picture 6">
            <a:extLst>
              <a:ext uri="{FF2B5EF4-FFF2-40B4-BE49-F238E27FC236}">
                <a16:creationId xmlns:a16="http://schemas.microsoft.com/office/drawing/2014/main" id="{3AEF20DB-9F35-6F68-5992-C6C498F7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752600"/>
            <a:ext cx="2847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8">
            <a:extLst>
              <a:ext uri="{FF2B5EF4-FFF2-40B4-BE49-F238E27FC236}">
                <a16:creationId xmlns:a16="http://schemas.microsoft.com/office/drawing/2014/main" id="{B4CCA6E7-8CEA-8975-30E5-1B7CFE33A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3581400"/>
            <a:ext cx="28543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6834611B-4497-0FAA-CEF1-1F7EBC09A9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uk-UA"/>
              <a:t> </a:t>
            </a:r>
            <a:r>
              <a:rPr lang="ru-RU" altLang="uk-UA" b="1"/>
              <a:t>Стратегія національної безпеки України 2015 р.</a:t>
            </a:r>
            <a:endParaRPr lang="uk-UA" altLang="uk-UA"/>
          </a:p>
        </p:txBody>
      </p:sp>
      <p:sp>
        <p:nvSpPr>
          <p:cNvPr id="10243" name="Содержимое 2">
            <a:extLst>
              <a:ext uri="{FF2B5EF4-FFF2-40B4-BE49-F238E27FC236}">
                <a16:creationId xmlns:a16="http://schemas.microsoft.com/office/drawing/2014/main" id="{18D51290-3734-B7DD-78D9-86789F7232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uk-UA" altLang="uk-UA">
                <a:latin typeface="Times New Roman" panose="02020603050405020304" pitchFamily="18" charset="0"/>
                <a:cs typeface="Times New Roman" panose="02020603050405020304" pitchFamily="18" charset="0"/>
              </a:rPr>
              <a:t>	“…. утвердження прав і свобод людини і громадянина, забезпечення нової якості економічного, соціального і гуманітарного розвитку, забезпечення інтеграції України до Європейського Союзу та </a:t>
            </a:r>
            <a:r>
              <a:rPr lang="uk-UA" alt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умов для вступу в НАТО…”</a:t>
            </a:r>
          </a:p>
        </p:txBody>
      </p:sp>
      <p:sp>
        <p:nvSpPr>
          <p:cNvPr id="10244" name="Номер слайда 3">
            <a:extLst>
              <a:ext uri="{FF2B5EF4-FFF2-40B4-BE49-F238E27FC236}">
                <a16:creationId xmlns:a16="http://schemas.microsoft.com/office/drawing/2014/main" id="{13033131-A679-2251-58B8-3356978AE5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A058D4B-718A-42CA-8980-20E5C32D66FD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  <p:pic>
        <p:nvPicPr>
          <p:cNvPr id="10245" name="Picture 5">
            <a:extLst>
              <a:ext uri="{FF2B5EF4-FFF2-40B4-BE49-F238E27FC236}">
                <a16:creationId xmlns:a16="http://schemas.microsoft.com/office/drawing/2014/main" id="{79E64E75-AC86-133C-1104-3D6371B70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953000"/>
            <a:ext cx="23907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:a16="http://schemas.microsoft.com/office/drawing/2014/main" id="{7A622691-CBA2-D515-C3C0-6EF424FF70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altLang="uk-UA"/>
              <a:t>Указ Президента  </a:t>
            </a:r>
          </a:p>
        </p:txBody>
      </p:sp>
      <p:sp>
        <p:nvSpPr>
          <p:cNvPr id="33795" name="Объект 2">
            <a:extLst>
              <a:ext uri="{FF2B5EF4-FFF2-40B4-BE49-F238E27FC236}">
                <a16:creationId xmlns:a16="http://schemas.microsoft.com/office/drawing/2014/main" id="{6A2DD203-A4D5-A2C2-4BA2-9CCB29FE5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019300"/>
            <a:ext cx="3581400" cy="38862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ru-RU" altLang="uk-UA" dirty="0"/>
              <a:t> 20 </a:t>
            </a:r>
            <a:r>
              <a:rPr lang="ru-RU" altLang="uk-UA" dirty="0" err="1"/>
              <a:t>квітня</a:t>
            </a:r>
            <a:r>
              <a:rPr lang="ru-RU" altLang="uk-UA" dirty="0"/>
              <a:t>   2019  р. Президент </a:t>
            </a:r>
            <a:r>
              <a:rPr lang="ru-RU" altLang="uk-UA" dirty="0" err="1"/>
              <a:t>України</a:t>
            </a:r>
            <a:r>
              <a:rPr lang="ru-RU" altLang="uk-UA" dirty="0"/>
              <a:t>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ru-RU" altLang="uk-UA" dirty="0"/>
              <a:t>П. Порошенко </a:t>
            </a:r>
            <a:r>
              <a:rPr lang="ru-RU" altLang="uk-UA" dirty="0" err="1"/>
              <a:t>підписав</a:t>
            </a:r>
            <a:r>
              <a:rPr lang="ru-RU" altLang="uk-UA" dirty="0"/>
              <a:t> Указ </a:t>
            </a:r>
            <a:r>
              <a:rPr lang="ru-RU" altLang="uk-UA" b="1" dirty="0">
                <a:solidFill>
                  <a:schemeClr val="accent4"/>
                </a:solidFill>
              </a:rPr>
              <a:t>«</a:t>
            </a:r>
            <a:r>
              <a:rPr lang="ru-RU" altLang="uk-UA" b="1" dirty="0" err="1">
                <a:solidFill>
                  <a:schemeClr val="accent4"/>
                </a:solidFill>
              </a:rPr>
              <a:t>Питання</a:t>
            </a:r>
            <a:r>
              <a:rPr lang="ru-RU" altLang="uk-UA" b="1" dirty="0">
                <a:solidFill>
                  <a:schemeClr val="accent4"/>
                </a:solidFill>
              </a:rPr>
              <a:t> </a:t>
            </a:r>
            <a:r>
              <a:rPr lang="ru-RU" altLang="uk-UA" b="1" dirty="0" err="1">
                <a:solidFill>
                  <a:schemeClr val="accent4"/>
                </a:solidFill>
              </a:rPr>
              <a:t>європейської</a:t>
            </a:r>
            <a:r>
              <a:rPr lang="ru-RU" altLang="uk-UA" b="1" dirty="0">
                <a:solidFill>
                  <a:schemeClr val="accent4"/>
                </a:solidFill>
              </a:rPr>
              <a:t> та </a:t>
            </a:r>
            <a:r>
              <a:rPr lang="ru-RU" altLang="uk-UA" b="1" dirty="0" err="1">
                <a:solidFill>
                  <a:schemeClr val="accent4"/>
                </a:solidFill>
              </a:rPr>
              <a:t>євроатлантичної</a:t>
            </a:r>
            <a:r>
              <a:rPr lang="ru-RU" altLang="uk-UA" b="1" dirty="0">
                <a:solidFill>
                  <a:schemeClr val="accent4"/>
                </a:solidFill>
              </a:rPr>
              <a:t> </a:t>
            </a:r>
            <a:r>
              <a:rPr lang="ru-RU" altLang="uk-UA" b="1" dirty="0" err="1">
                <a:solidFill>
                  <a:schemeClr val="accent4"/>
                </a:solidFill>
              </a:rPr>
              <a:t>інтеграції</a:t>
            </a:r>
            <a:r>
              <a:rPr lang="ru-RU" altLang="uk-UA" b="1" dirty="0">
                <a:solidFill>
                  <a:schemeClr val="accent4"/>
                </a:solidFill>
              </a:rPr>
              <a:t>»</a:t>
            </a:r>
          </a:p>
          <a:p>
            <a:pPr>
              <a:defRPr/>
            </a:pPr>
            <a:endParaRPr lang="uk-UA" altLang="uk-UA" dirty="0"/>
          </a:p>
        </p:txBody>
      </p:sp>
      <p:sp>
        <p:nvSpPr>
          <p:cNvPr id="11268" name="Номер слайда 3">
            <a:extLst>
              <a:ext uri="{FF2B5EF4-FFF2-40B4-BE49-F238E27FC236}">
                <a16:creationId xmlns:a16="http://schemas.microsoft.com/office/drawing/2014/main" id="{64163D89-9FF5-E9D8-1807-6F59FC4AB3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D8A8221-2087-49C8-8FE2-393BEA8FA6A7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  <p:pic>
        <p:nvPicPr>
          <p:cNvPr id="11269" name="Picture 5">
            <a:extLst>
              <a:ext uri="{FF2B5EF4-FFF2-40B4-BE49-F238E27FC236}">
                <a16:creationId xmlns:a16="http://schemas.microsoft.com/office/drawing/2014/main" id="{43D203CD-FFEE-4540-7B7D-FF16B73B8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57400"/>
            <a:ext cx="3987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073EE16E-B405-D404-E5EF-EF3693F49C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/>
              <a:t>Указ Президента</a:t>
            </a:r>
          </a:p>
        </p:txBody>
      </p:sp>
      <p:sp>
        <p:nvSpPr>
          <p:cNvPr id="12291" name="Объект 2">
            <a:extLst>
              <a:ext uri="{FF2B5EF4-FFF2-40B4-BE49-F238E27FC236}">
                <a16:creationId xmlns:a16="http://schemas.microsoft.com/office/drawing/2014/main" id="{C743E946-EC2F-63FA-E181-5A09EA4C0D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uk-UA" altLang="uk-UA" sz="2800"/>
              <a:t>Указом затверджено  План заходів з реалізації стратегічного курсу держави на набуття </a:t>
            </a:r>
            <a:r>
              <a:rPr lang="uk-UA" altLang="uk-UA" sz="2800" b="1"/>
              <a:t>повноправного членства України в Європейському Союзі та в Організації Північноатлантичного договору </a:t>
            </a:r>
            <a:r>
              <a:rPr lang="uk-UA" altLang="uk-UA" sz="2800"/>
              <a:t>з метою забезпечення незворотності європейського та євроатлантичного курсу України, відповідно до частини третьої статті 102 Конституції України.</a:t>
            </a:r>
          </a:p>
        </p:txBody>
      </p:sp>
      <p:sp>
        <p:nvSpPr>
          <p:cNvPr id="12292" name="Номер слайда 3">
            <a:extLst>
              <a:ext uri="{FF2B5EF4-FFF2-40B4-BE49-F238E27FC236}">
                <a16:creationId xmlns:a16="http://schemas.microsoft.com/office/drawing/2014/main" id="{DFDB4FD2-9355-D0E5-2C96-BD95D25DE2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1DAB047-5CC1-47A1-8293-2FF9584C3F90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  <p:pic>
        <p:nvPicPr>
          <p:cNvPr id="12293" name="Picture 5">
            <a:extLst>
              <a:ext uri="{FF2B5EF4-FFF2-40B4-BE49-F238E27FC236}">
                <a16:creationId xmlns:a16="http://schemas.microsoft.com/office/drawing/2014/main" id="{ED2C1F8A-D102-3A53-2443-7B8EA196B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"/>
            <a:ext cx="2286000" cy="151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BDADBB26-F921-865E-1BAD-B706111406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b="1"/>
              <a:t>Стратегія національної безпеки України, 2020</a:t>
            </a:r>
          </a:p>
        </p:txBody>
      </p:sp>
      <p:sp>
        <p:nvSpPr>
          <p:cNvPr id="13315" name="Объект 2">
            <a:extLst>
              <a:ext uri="{FF2B5EF4-FFF2-40B4-BE49-F238E27FC236}">
                <a16:creationId xmlns:a16="http://schemas.microsoft.com/office/drawing/2014/main" id="{9F7A659A-5BCF-A60D-59EB-3373549F79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229600" cy="3733800"/>
          </a:xfrm>
        </p:spPr>
        <p:txBody>
          <a:bodyPr/>
          <a:lstStyle/>
          <a:p>
            <a:r>
              <a:rPr lang="uk-UA" altLang="uk-UA"/>
              <a:t>«…</a:t>
            </a:r>
            <a:r>
              <a:rPr lang="ru-RU" altLang="uk-UA"/>
              <a:t>розвиток особливого партнерства з Організацією Північноатлантичного договору з метою набуття </a:t>
            </a:r>
            <a:r>
              <a:rPr lang="ru-RU" altLang="uk-UA" b="1"/>
              <a:t>повноправного членства України в НАТО</a:t>
            </a:r>
            <a:r>
              <a:rPr lang="ru-RU" altLang="uk-UA"/>
              <a:t>…»</a:t>
            </a:r>
            <a:endParaRPr lang="uk-UA" altLang="uk-UA"/>
          </a:p>
        </p:txBody>
      </p:sp>
      <p:sp>
        <p:nvSpPr>
          <p:cNvPr id="13316" name="Номер слайда 3">
            <a:extLst>
              <a:ext uri="{FF2B5EF4-FFF2-40B4-BE49-F238E27FC236}">
                <a16:creationId xmlns:a16="http://schemas.microsoft.com/office/drawing/2014/main" id="{D8033D84-5CEB-C973-65AF-1F9A32E6F9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6904C79-4586-46C1-AE82-173D1ACF63D7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DDCDA758-B3FC-9A30-1099-876E902530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altLang="uk-UA" sz="3200" b="1"/>
              <a:t>Стратегія зовнішньополітичної </a:t>
            </a:r>
            <a:br>
              <a:rPr lang="ru-RU" altLang="uk-UA" sz="3200" b="1"/>
            </a:br>
            <a:r>
              <a:rPr lang="ru-RU" altLang="uk-UA" sz="3200" b="1"/>
              <a:t>діяльності України, 2021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184D6-59FF-6A76-8AED-2E16F3AB9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ru-RU" dirty="0" err="1"/>
              <a:t>Пріоритетами</a:t>
            </a:r>
            <a:r>
              <a:rPr lang="ru-RU" dirty="0"/>
              <a:t> </a:t>
            </a:r>
            <a:r>
              <a:rPr lang="ru-RU" dirty="0" err="1"/>
              <a:t>зовнішньополітичної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зокрема</a:t>
            </a:r>
            <a:r>
              <a:rPr lang="ru-RU" dirty="0"/>
              <a:t> є: </a:t>
            </a:r>
          </a:p>
          <a:p>
            <a:pPr>
              <a:defRPr/>
            </a:pPr>
            <a:r>
              <a:rPr lang="ru-RU" dirty="0" err="1"/>
              <a:t>забезпечення</a:t>
            </a:r>
            <a:r>
              <a:rPr lang="ru-RU" dirty="0"/>
              <a:t> </a:t>
            </a:r>
            <a:r>
              <a:rPr lang="ru-RU" dirty="0" err="1"/>
              <a:t>суверенітету</a:t>
            </a:r>
            <a:r>
              <a:rPr lang="ru-RU" dirty="0"/>
              <a:t> й </a:t>
            </a:r>
            <a:r>
              <a:rPr lang="ru-RU" dirty="0" err="1"/>
              <a:t>територіальної</a:t>
            </a:r>
            <a:r>
              <a:rPr lang="ru-RU" dirty="0"/>
              <a:t> </a:t>
            </a:r>
            <a:r>
              <a:rPr lang="ru-RU" dirty="0" err="1"/>
              <a:t>цілісності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;</a:t>
            </a:r>
          </a:p>
          <a:p>
            <a:pPr>
              <a:defRPr/>
            </a:pPr>
            <a:r>
              <a:rPr lang="ru-RU" dirty="0"/>
              <a:t> </a:t>
            </a:r>
            <a:r>
              <a:rPr lang="ru-RU" dirty="0" err="1"/>
              <a:t>протидія</a:t>
            </a:r>
            <a:r>
              <a:rPr lang="ru-RU" dirty="0"/>
              <a:t> </a:t>
            </a:r>
            <a:r>
              <a:rPr lang="ru-RU" dirty="0" err="1"/>
              <a:t>агресивній</a:t>
            </a:r>
            <a:r>
              <a:rPr lang="ru-RU" dirty="0"/>
              <a:t> </a:t>
            </a:r>
            <a:r>
              <a:rPr lang="ru-RU" dirty="0" err="1"/>
              <a:t>політиці</a:t>
            </a:r>
            <a:r>
              <a:rPr lang="ru-RU" dirty="0"/>
              <a:t> </a:t>
            </a:r>
            <a:r>
              <a:rPr lang="ru-RU" dirty="0" err="1"/>
              <a:t>Російської</a:t>
            </a:r>
            <a:r>
              <a:rPr lang="ru-RU" dirty="0"/>
              <a:t> </a:t>
            </a:r>
            <a:r>
              <a:rPr lang="ru-RU" dirty="0" err="1"/>
              <a:t>Федерації</a:t>
            </a:r>
            <a:r>
              <a:rPr lang="ru-RU" dirty="0"/>
              <a:t>; </a:t>
            </a:r>
          </a:p>
          <a:p>
            <a:pPr>
              <a:defRPr/>
            </a:pPr>
            <a:r>
              <a:rPr lang="ru-RU" dirty="0">
                <a:solidFill>
                  <a:srgbClr val="FF0000"/>
                </a:solidFill>
              </a:rPr>
              <a:t>курс на членство в ЄС і НАТО;</a:t>
            </a:r>
          </a:p>
        </p:txBody>
      </p:sp>
      <p:sp>
        <p:nvSpPr>
          <p:cNvPr id="14340" name="Номер слайда 3">
            <a:extLst>
              <a:ext uri="{FF2B5EF4-FFF2-40B4-BE49-F238E27FC236}">
                <a16:creationId xmlns:a16="http://schemas.microsoft.com/office/drawing/2014/main" id="{37A51342-DE8D-E903-8AC0-5A56C4F154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E7A34D7-9DFA-4E7B-BE2C-752F3ED6A17E}" type="slidenum">
              <a:rPr lang="ru-RU" altLang="uk-UA" sz="1200" smtClean="0">
                <a:latin typeface="Arial Black" panose="020B0A04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ru-RU" altLang="uk-UA" sz="120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5035</TotalTime>
  <Words>1622</Words>
  <Application>Microsoft Office PowerPoint</Application>
  <PresentationFormat>Екран (4:3)</PresentationFormat>
  <Paragraphs>155</Paragraphs>
  <Slides>35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35</vt:i4>
      </vt:variant>
    </vt:vector>
  </HeadingPairs>
  <TitlesOfParts>
    <vt:vector size="40" baseType="lpstr">
      <vt:lpstr>Arial</vt:lpstr>
      <vt:lpstr>Wingdings</vt:lpstr>
      <vt:lpstr>Arial Black</vt:lpstr>
      <vt:lpstr>Times New Roman</vt:lpstr>
      <vt:lpstr>Пиксел</vt:lpstr>
      <vt:lpstr> Євроатлантична інтеграція України</vt:lpstr>
      <vt:lpstr>Україна -НАТО</vt:lpstr>
      <vt:lpstr>Україна -НАТО</vt:lpstr>
      <vt:lpstr>Україна -НАТО</vt:lpstr>
      <vt:lpstr> Стратегія національної безпеки України 2015 р.</vt:lpstr>
      <vt:lpstr>Указ Президента  </vt:lpstr>
      <vt:lpstr>Указ Президента</vt:lpstr>
      <vt:lpstr>Стратегія національної безпеки України, 2020</vt:lpstr>
      <vt:lpstr>Стратегія зовнішньополітичної  діяльності України, 2021</vt:lpstr>
      <vt:lpstr>Презентація PowerPoint</vt:lpstr>
      <vt:lpstr>Україна-НАТО</vt:lpstr>
      <vt:lpstr>Перспективи вступу до НАТО</vt:lpstr>
      <vt:lpstr>Війна і вступ до НАТО</vt:lpstr>
      <vt:lpstr>Оперативні стандарти НАТО</vt:lpstr>
      <vt:lpstr>Адміністративні стандарти НАТО</vt:lpstr>
      <vt:lpstr>Матеріальні стандарти НАТО</vt:lpstr>
      <vt:lpstr>Стандарти НАТО в Україні </vt:lpstr>
      <vt:lpstr>Стандарти НАТО</vt:lpstr>
      <vt:lpstr>Майбутні стандарти  НАТО </vt:lpstr>
      <vt:lpstr>НАВЧАННЯ – 2022</vt:lpstr>
      <vt:lpstr>Допомога для України</vt:lpstr>
      <vt:lpstr>Основні напрямки допомоги у 2025 році </vt:lpstr>
      <vt:lpstr>Рада Україна — НАТО: листопад 2023</vt:lpstr>
      <vt:lpstr>Об’єднаний центр аналізу, підготовки та освіти Україна-НАТО</vt:lpstr>
      <vt:lpstr>Спільний центр аналізу, підготовки та освіти Україна-НАТО</vt:lpstr>
      <vt:lpstr>JATEC у військових навчаннях</vt:lpstr>
      <vt:lpstr>Що таке PURL (Priority Ukraine Requirements List)?</vt:lpstr>
      <vt:lpstr>Приклади використання системи PURL</vt:lpstr>
      <vt:lpstr>Україна та Польща підписали меморандум щодо навчання управління дронами,           18 вересня 2025 р. </vt:lpstr>
      <vt:lpstr>Україна – частина євроатлантичної системи безпеки</vt:lpstr>
      <vt:lpstr>Співробітництво України з НАТО</vt:lpstr>
      <vt:lpstr>Перспективи</vt:lpstr>
      <vt:lpstr>Перспективи</vt:lpstr>
      <vt:lpstr>Мюнхенська безпекова конференція, 2026</vt:lpstr>
      <vt:lpstr>НАТО  сьогодні: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Yaroslav</dc:creator>
  <cp:lastModifiedBy>Ярослав Маркин</cp:lastModifiedBy>
  <cp:revision>366</cp:revision>
  <cp:lastPrinted>1601-01-01T00:00:00Z</cp:lastPrinted>
  <dcterms:created xsi:type="dcterms:W3CDTF">1601-01-01T00:00:00Z</dcterms:created>
  <dcterms:modified xsi:type="dcterms:W3CDTF">2026-05-07T10:30:21Z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  <property fmtid="{D5CDD505-2E9C-101B-9397-08002B2CF9AE}" pid="3" name="LCID">
    <vt:i4>1049</vt:i4>
  </property>
</Properties>
</file>